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3"/>
  </p:notesMasterIdLst>
  <p:sldIdLst>
    <p:sldId id="256" r:id="rId2"/>
    <p:sldId id="257" r:id="rId3"/>
    <p:sldId id="258" r:id="rId4"/>
    <p:sldId id="260" r:id="rId5"/>
    <p:sldId id="262" r:id="rId6"/>
    <p:sldId id="297" r:id="rId7"/>
    <p:sldId id="259" r:id="rId8"/>
    <p:sldId id="263" r:id="rId9"/>
    <p:sldId id="264" r:id="rId10"/>
    <p:sldId id="265" r:id="rId11"/>
    <p:sldId id="266" r:id="rId12"/>
    <p:sldId id="300" r:id="rId13"/>
    <p:sldId id="301" r:id="rId14"/>
    <p:sldId id="302" r:id="rId15"/>
    <p:sldId id="303" r:id="rId16"/>
    <p:sldId id="269" r:id="rId17"/>
    <p:sldId id="311" r:id="rId18"/>
    <p:sldId id="296" r:id="rId19"/>
    <p:sldId id="312" r:id="rId20"/>
    <p:sldId id="318" r:id="rId21"/>
    <p:sldId id="315" r:id="rId22"/>
    <p:sldId id="313" r:id="rId23"/>
    <p:sldId id="316" r:id="rId24"/>
    <p:sldId id="317" r:id="rId25"/>
    <p:sldId id="307" r:id="rId26"/>
    <p:sldId id="309" r:id="rId27"/>
    <p:sldId id="305" r:id="rId28"/>
    <p:sldId id="310" r:id="rId29"/>
    <p:sldId id="321" r:id="rId30"/>
    <p:sldId id="319" r:id="rId31"/>
    <p:sldId id="29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D4CC"/>
    <a:srgbClr val="B1A39F"/>
    <a:srgbClr val="D56A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5F62E4-59D4-483D-BEF4-4A355CD7DB01}" v="21" dt="2022-05-03T21:31:48.198"/>
    <p1510:client id="{36AB2542-5472-4985-9EB8-80AD38943BAD}" v="671" dt="2022-05-03T17:56:26.378"/>
    <p1510:client id="{36EF7EEE-4389-4E57-B57B-1E58B3016F46}" v="6" dt="2022-05-03T21:46:24.590"/>
    <p1510:client id="{B15C7FE0-C417-4F6F-948B-E3E7C4348CD3}" v="18" dt="2022-05-03T13:00:27.334"/>
    <p1510:client id="{B17541C0-2126-4A55-98D5-7E7E70A3490E}" v="601" dt="2022-05-03T21:48:50.087"/>
    <p1510:client id="{EE99519D-697F-49CA-B7B3-6C3F0CDBF568}" v="136" dt="2022-05-03T21:45:38.071"/>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78"/>
  </p:normalViewPr>
  <p:slideViewPr>
    <p:cSldViewPr snapToGrid="0">
      <p:cViewPr varScale="1">
        <p:scale>
          <a:sx n="109" d="100"/>
          <a:sy n="109" d="100"/>
        </p:scale>
        <p:origin x="6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D72598-217A-4D61-8BF9-B2F9D9826D07}" type="doc">
      <dgm:prSet loTypeId="urn:microsoft.com/office/officeart/2005/8/layout/arrow6" loCatId="relationship" qsTypeId="urn:microsoft.com/office/officeart/2005/8/quickstyle/simple2" qsCatId="simple" csTypeId="urn:microsoft.com/office/officeart/2005/8/colors/accent1_2" csCatId="accent1" phldr="1"/>
      <dgm:spPr/>
      <dgm:t>
        <a:bodyPr/>
        <a:lstStyle/>
        <a:p>
          <a:endParaRPr lang="zh-CN" altLang="en-US"/>
        </a:p>
      </dgm:t>
    </dgm:pt>
    <dgm:pt modelId="{51E5B0BC-8B8A-4B7D-9BA1-63F1493ED18D}">
      <dgm:prSet phldrT="[文本]"/>
      <dgm:spPr/>
      <dgm:t>
        <a:bodyPr/>
        <a:lstStyle/>
        <a:p>
          <a:r>
            <a:rPr lang="en-US" altLang="zh-CN"/>
            <a:t>Bag of Words</a:t>
          </a:r>
          <a:endParaRPr lang="zh-CN" altLang="en-US"/>
        </a:p>
      </dgm:t>
    </dgm:pt>
    <dgm:pt modelId="{36520FB5-8623-4705-81F2-5BEDA353641F}" type="parTrans" cxnId="{FD10D220-22A3-4D42-BB5F-29CCD570E5C0}">
      <dgm:prSet/>
      <dgm:spPr/>
      <dgm:t>
        <a:bodyPr/>
        <a:lstStyle/>
        <a:p>
          <a:endParaRPr lang="zh-CN" altLang="en-US"/>
        </a:p>
      </dgm:t>
    </dgm:pt>
    <dgm:pt modelId="{F94CDDB7-1E53-4E10-9244-4797EA11686A}" type="sibTrans" cxnId="{FD10D220-22A3-4D42-BB5F-29CCD570E5C0}">
      <dgm:prSet/>
      <dgm:spPr/>
      <dgm:t>
        <a:bodyPr/>
        <a:lstStyle/>
        <a:p>
          <a:endParaRPr lang="zh-CN" altLang="en-US"/>
        </a:p>
      </dgm:t>
    </dgm:pt>
    <dgm:pt modelId="{3F343746-6A8C-45E3-970E-C4947BD30778}">
      <dgm:prSet phldrT="[文本]"/>
      <dgm:spPr/>
      <dgm:t>
        <a:bodyPr/>
        <a:lstStyle/>
        <a:p>
          <a:r>
            <a:rPr lang="en-US" altLang="zh-CN" err="1"/>
            <a:t>Tf-Idf</a:t>
          </a:r>
          <a:endParaRPr lang="zh-CN" altLang="en-US"/>
        </a:p>
      </dgm:t>
    </dgm:pt>
    <dgm:pt modelId="{612E440F-B578-4FAA-839C-1CC7F69C4D3D}" type="parTrans" cxnId="{AD37FBFA-532E-414A-A8C5-D029ECB7E286}">
      <dgm:prSet/>
      <dgm:spPr/>
      <dgm:t>
        <a:bodyPr/>
        <a:lstStyle/>
        <a:p>
          <a:endParaRPr lang="zh-CN" altLang="en-US"/>
        </a:p>
      </dgm:t>
    </dgm:pt>
    <dgm:pt modelId="{CE275CA6-E47F-4CAA-862D-76BD675C5D99}" type="sibTrans" cxnId="{AD37FBFA-532E-414A-A8C5-D029ECB7E286}">
      <dgm:prSet/>
      <dgm:spPr/>
      <dgm:t>
        <a:bodyPr/>
        <a:lstStyle/>
        <a:p>
          <a:endParaRPr lang="zh-CN" altLang="en-US"/>
        </a:p>
      </dgm:t>
    </dgm:pt>
    <dgm:pt modelId="{E0990529-3098-4437-BB4F-3E15EA49042E}" type="pres">
      <dgm:prSet presAssocID="{F4D72598-217A-4D61-8BF9-B2F9D9826D07}" presName="compositeShape" presStyleCnt="0">
        <dgm:presLayoutVars>
          <dgm:chMax val="2"/>
          <dgm:dir/>
          <dgm:resizeHandles val="exact"/>
        </dgm:presLayoutVars>
      </dgm:prSet>
      <dgm:spPr/>
    </dgm:pt>
    <dgm:pt modelId="{1EACBD87-9C14-4D6C-A48C-04D869D87686}" type="pres">
      <dgm:prSet presAssocID="{F4D72598-217A-4D61-8BF9-B2F9D9826D07}" presName="ribbon" presStyleLbl="node1" presStyleIdx="0" presStyleCnt="1"/>
      <dgm:spPr/>
    </dgm:pt>
    <dgm:pt modelId="{4838A1C9-0655-4F00-A56E-41A0EEEB4A87}" type="pres">
      <dgm:prSet presAssocID="{F4D72598-217A-4D61-8BF9-B2F9D9826D07}" presName="leftArrowText" presStyleLbl="node1" presStyleIdx="0" presStyleCnt="1">
        <dgm:presLayoutVars>
          <dgm:chMax val="0"/>
          <dgm:bulletEnabled val="1"/>
        </dgm:presLayoutVars>
      </dgm:prSet>
      <dgm:spPr/>
    </dgm:pt>
    <dgm:pt modelId="{97D4B656-A129-4EAC-BE52-D1161DFC7731}" type="pres">
      <dgm:prSet presAssocID="{F4D72598-217A-4D61-8BF9-B2F9D9826D07}" presName="rightArrowText" presStyleLbl="node1" presStyleIdx="0" presStyleCnt="1">
        <dgm:presLayoutVars>
          <dgm:chMax val="0"/>
          <dgm:bulletEnabled val="1"/>
        </dgm:presLayoutVars>
      </dgm:prSet>
      <dgm:spPr/>
    </dgm:pt>
  </dgm:ptLst>
  <dgm:cxnLst>
    <dgm:cxn modelId="{7F8F1D08-BE75-45E2-A911-51EB1628F8B1}" type="presOf" srcId="{51E5B0BC-8B8A-4B7D-9BA1-63F1493ED18D}" destId="{4838A1C9-0655-4F00-A56E-41A0EEEB4A87}" srcOrd="0" destOrd="0" presId="urn:microsoft.com/office/officeart/2005/8/layout/arrow6"/>
    <dgm:cxn modelId="{FD10D220-22A3-4D42-BB5F-29CCD570E5C0}" srcId="{F4D72598-217A-4D61-8BF9-B2F9D9826D07}" destId="{51E5B0BC-8B8A-4B7D-9BA1-63F1493ED18D}" srcOrd="0" destOrd="0" parTransId="{36520FB5-8623-4705-81F2-5BEDA353641F}" sibTransId="{F94CDDB7-1E53-4E10-9244-4797EA11686A}"/>
    <dgm:cxn modelId="{7DC9C12E-96BA-4749-BA7E-59EE29A82495}" type="presOf" srcId="{F4D72598-217A-4D61-8BF9-B2F9D9826D07}" destId="{E0990529-3098-4437-BB4F-3E15EA49042E}" srcOrd="0" destOrd="0" presId="urn:microsoft.com/office/officeart/2005/8/layout/arrow6"/>
    <dgm:cxn modelId="{361DCDEA-B1DC-4F39-9925-5D362EFF4C75}" type="presOf" srcId="{3F343746-6A8C-45E3-970E-C4947BD30778}" destId="{97D4B656-A129-4EAC-BE52-D1161DFC7731}" srcOrd="0" destOrd="0" presId="urn:microsoft.com/office/officeart/2005/8/layout/arrow6"/>
    <dgm:cxn modelId="{AD37FBFA-532E-414A-A8C5-D029ECB7E286}" srcId="{F4D72598-217A-4D61-8BF9-B2F9D9826D07}" destId="{3F343746-6A8C-45E3-970E-C4947BD30778}" srcOrd="1" destOrd="0" parTransId="{612E440F-B578-4FAA-839C-1CC7F69C4D3D}" sibTransId="{CE275CA6-E47F-4CAA-862D-76BD675C5D99}"/>
    <dgm:cxn modelId="{07579CE5-9088-42AF-B6E1-B4CAC6DB13BF}" type="presParOf" srcId="{E0990529-3098-4437-BB4F-3E15EA49042E}" destId="{1EACBD87-9C14-4D6C-A48C-04D869D87686}" srcOrd="0" destOrd="0" presId="urn:microsoft.com/office/officeart/2005/8/layout/arrow6"/>
    <dgm:cxn modelId="{BB382208-CA5F-4D61-9D2E-D693E89FBB8E}" type="presParOf" srcId="{E0990529-3098-4437-BB4F-3E15EA49042E}" destId="{4838A1C9-0655-4F00-A56E-41A0EEEB4A87}" srcOrd="1" destOrd="0" presId="urn:microsoft.com/office/officeart/2005/8/layout/arrow6"/>
    <dgm:cxn modelId="{F5F51D2C-0E01-41B8-B7DA-71358CF2434C}" type="presParOf" srcId="{E0990529-3098-4437-BB4F-3E15EA49042E}" destId="{97D4B656-A129-4EAC-BE52-D1161DFC7731}"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ACBD87-9C14-4D6C-A48C-04D869D87686}">
      <dsp:nvSpPr>
        <dsp:cNvPr id="0" name=""/>
        <dsp:cNvSpPr/>
      </dsp:nvSpPr>
      <dsp:spPr>
        <a:xfrm>
          <a:off x="0" y="43313"/>
          <a:ext cx="8987590" cy="3595036"/>
        </a:xfrm>
        <a:prstGeom prst="leftRightRibb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838A1C9-0655-4F00-A56E-41A0EEEB4A87}">
      <dsp:nvSpPr>
        <dsp:cNvPr id="0" name=""/>
        <dsp:cNvSpPr/>
      </dsp:nvSpPr>
      <dsp:spPr>
        <a:xfrm>
          <a:off x="1078510" y="672444"/>
          <a:ext cx="2965905" cy="1761567"/>
        </a:xfrm>
        <a:prstGeom prst="rect">
          <a:avLst/>
        </a:prstGeom>
        <a:noFill/>
        <a:ln w="19050" cap="flat" cmpd="sng" algn="ctr">
          <a:noFill/>
          <a:prstDash val="solid"/>
          <a:miter lim="800000"/>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181356" rIns="0" bIns="194310" numCol="1" spcCol="1270" anchor="ctr" anchorCtr="0">
          <a:noAutofit/>
        </a:bodyPr>
        <a:lstStyle/>
        <a:p>
          <a:pPr marL="0" lvl="0" indent="0" algn="ctr" defTabSz="2266950">
            <a:lnSpc>
              <a:spcPct val="90000"/>
            </a:lnSpc>
            <a:spcBef>
              <a:spcPct val="0"/>
            </a:spcBef>
            <a:spcAft>
              <a:spcPct val="35000"/>
            </a:spcAft>
            <a:buNone/>
          </a:pPr>
          <a:r>
            <a:rPr lang="en-US" altLang="zh-CN" sz="5100" kern="1200"/>
            <a:t>Bag of Words</a:t>
          </a:r>
          <a:endParaRPr lang="zh-CN" altLang="en-US" sz="5100" kern="1200"/>
        </a:p>
      </dsp:txBody>
      <dsp:txXfrm>
        <a:off x="1078510" y="672444"/>
        <a:ext cx="2965905" cy="1761567"/>
      </dsp:txXfrm>
    </dsp:sp>
    <dsp:sp modelId="{97D4B656-A129-4EAC-BE52-D1161DFC7731}">
      <dsp:nvSpPr>
        <dsp:cNvPr id="0" name=""/>
        <dsp:cNvSpPr/>
      </dsp:nvSpPr>
      <dsp:spPr>
        <a:xfrm>
          <a:off x="4493795" y="1247650"/>
          <a:ext cx="3505160" cy="1761567"/>
        </a:xfrm>
        <a:prstGeom prst="rect">
          <a:avLst/>
        </a:prstGeom>
        <a:noFill/>
        <a:ln w="19050" cap="flat" cmpd="sng" algn="ctr">
          <a:noFill/>
          <a:prstDash val="solid"/>
          <a:miter lim="800000"/>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181356" rIns="0" bIns="194310" numCol="1" spcCol="1270" anchor="ctr" anchorCtr="0">
          <a:noAutofit/>
        </a:bodyPr>
        <a:lstStyle/>
        <a:p>
          <a:pPr marL="0" lvl="0" indent="0" algn="ctr" defTabSz="2266950">
            <a:lnSpc>
              <a:spcPct val="90000"/>
            </a:lnSpc>
            <a:spcBef>
              <a:spcPct val="0"/>
            </a:spcBef>
            <a:spcAft>
              <a:spcPct val="35000"/>
            </a:spcAft>
            <a:buNone/>
          </a:pPr>
          <a:r>
            <a:rPr lang="en-US" altLang="zh-CN" sz="5100" kern="1200" err="1"/>
            <a:t>Tf-Idf</a:t>
          </a:r>
          <a:endParaRPr lang="zh-CN" altLang="en-US" sz="5100" kern="1200"/>
        </a:p>
      </dsp:txBody>
      <dsp:txXfrm>
        <a:off x="4493795" y="1247650"/>
        <a:ext cx="3505160" cy="1761567"/>
      </dsp:txXfrm>
    </dsp:sp>
  </dsp:spTree>
</dsp:drawing>
</file>

<file path=ppt/diagrams/layout1.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F32321-A660-9C45-82BD-0A71F3C8F2EB}" type="datetimeFigureOut">
              <a:rPr lang="en-US" smtClean="0"/>
              <a:t>6/14/22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1A8FC1-2419-D843-B7C8-278EDD01D073}" type="slidenum">
              <a:rPr lang="en-US" smtClean="0"/>
              <a:t>‹#›</a:t>
            </a:fld>
            <a:endParaRPr lang="en-US"/>
          </a:p>
        </p:txBody>
      </p:sp>
    </p:spTree>
    <p:extLst>
      <p:ext uri="{BB962C8B-B14F-4D97-AF65-F5344CB8AC3E}">
        <p14:creationId xmlns:p14="http://schemas.microsoft.com/office/powerpoint/2010/main" val="2070166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51A8FC1-2419-D843-B7C8-278EDD01D073}" type="slidenum">
              <a:rPr lang="en-US" smtClean="0"/>
              <a:t>12</a:t>
            </a:fld>
            <a:endParaRPr lang="en-US"/>
          </a:p>
        </p:txBody>
      </p:sp>
    </p:spTree>
    <p:extLst>
      <p:ext uri="{BB962C8B-B14F-4D97-AF65-F5344CB8AC3E}">
        <p14:creationId xmlns:p14="http://schemas.microsoft.com/office/powerpoint/2010/main" val="3275416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51A8FC1-2419-D843-B7C8-278EDD01D073}" type="slidenum">
              <a:rPr lang="en-US" smtClean="0"/>
              <a:t>21</a:t>
            </a:fld>
            <a:endParaRPr lang="en-US"/>
          </a:p>
        </p:txBody>
      </p:sp>
    </p:spTree>
    <p:extLst>
      <p:ext uri="{BB962C8B-B14F-4D97-AF65-F5344CB8AC3E}">
        <p14:creationId xmlns:p14="http://schemas.microsoft.com/office/powerpoint/2010/main" val="4034346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6/14/22</a:t>
            </a:fld>
            <a:endParaRPr lang="en-US"/>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173319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6/14/22</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87712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6/14/22</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487602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6/14/22</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005415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6/14/22</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788021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6/14/22</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004031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6/14/22</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55761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6/14/22</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72241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6/14/22</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486543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6/14/22</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466813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6/14/22</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402179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6/14/22</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3689703445"/>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4.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yelp.com/dataset/documentation/main"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A121316-E4D0-41D7-9C79-9FF8F36D4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riangular abstract background">
            <a:extLst>
              <a:ext uri="{FF2B5EF4-FFF2-40B4-BE49-F238E27FC236}">
                <a16:creationId xmlns:a16="http://schemas.microsoft.com/office/drawing/2014/main" id="{B1DD7629-9743-0FBB-CDE8-4CBE9B082A38}"/>
              </a:ext>
            </a:extLst>
          </p:cNvPr>
          <p:cNvPicPr>
            <a:picLocks noChangeAspect="1"/>
          </p:cNvPicPr>
          <p:nvPr/>
        </p:nvPicPr>
        <p:blipFill rotWithShape="1">
          <a:blip r:embed="rId2"/>
          <a:srcRect l="16952" r="23714" b="-1"/>
          <a:stretch/>
        </p:blipFill>
        <p:spPr>
          <a:xfrm>
            <a:off x="0" y="-1570"/>
            <a:ext cx="6096000" cy="6857990"/>
          </a:xfrm>
          <a:prstGeom prst="rect">
            <a:avLst/>
          </a:prstGeom>
        </p:spPr>
      </p:pic>
      <p:sp>
        <p:nvSpPr>
          <p:cNvPr id="11" name="Rectangle 10">
            <a:extLst>
              <a:ext uri="{FF2B5EF4-FFF2-40B4-BE49-F238E27FC236}">
                <a16:creationId xmlns:a16="http://schemas.microsoft.com/office/drawing/2014/main" id="{07EE0F9E-42CB-4AE4-971C-7BD191D5DC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1AEB967B-31A3-42E3-8382-73443D2640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600" y="1371601"/>
            <a:ext cx="3390900" cy="411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E95F89-D74A-5B45-9E05-04C365F11054}"/>
              </a:ext>
            </a:extLst>
          </p:cNvPr>
          <p:cNvSpPr>
            <a:spLocks noGrp="1"/>
          </p:cNvSpPr>
          <p:nvPr>
            <p:ph type="ctrTitle"/>
          </p:nvPr>
        </p:nvSpPr>
        <p:spPr>
          <a:xfrm>
            <a:off x="7467599" y="1385301"/>
            <a:ext cx="3390900" cy="3128084"/>
          </a:xfrm>
        </p:spPr>
        <p:txBody>
          <a:bodyPr>
            <a:normAutofit/>
          </a:bodyPr>
          <a:lstStyle/>
          <a:p>
            <a:br>
              <a:rPr lang="en-US" sz="3200" dirty="0">
                <a:latin typeface="+mn-lt"/>
              </a:rPr>
            </a:br>
            <a:r>
              <a:rPr lang="en-US" sz="3200" dirty="0">
                <a:latin typeface="+mn-lt"/>
              </a:rPr>
              <a:t>YELP</a:t>
            </a:r>
            <a:br>
              <a:rPr lang="en-US" sz="3200" dirty="0">
                <a:latin typeface="+mn-lt"/>
              </a:rPr>
            </a:br>
            <a:r>
              <a:rPr lang="en-US" sz="3200" dirty="0">
                <a:latin typeface="+mn-lt"/>
              </a:rPr>
              <a:t>Restaurant stars prediction</a:t>
            </a:r>
          </a:p>
        </p:txBody>
      </p:sp>
      <p:sp>
        <p:nvSpPr>
          <p:cNvPr id="5" name="副标题 4">
            <a:extLst>
              <a:ext uri="{FF2B5EF4-FFF2-40B4-BE49-F238E27FC236}">
                <a16:creationId xmlns:a16="http://schemas.microsoft.com/office/drawing/2014/main" id="{5F30FE79-31CB-3186-508B-B1185BA17C42}"/>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4188270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BC959F-CAB6-4E23-81DE-E0BBF2B7E0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94DEED-5E0F-4E41-A445-58C14864C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767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2500" y="685800"/>
            <a:ext cx="67437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4" name="Picture 4">
            <a:extLst>
              <a:ext uri="{FF2B5EF4-FFF2-40B4-BE49-F238E27FC236}">
                <a16:creationId xmlns:a16="http://schemas.microsoft.com/office/drawing/2014/main" id="{E5A7EA5A-9123-9A4D-BF1D-0EAD3B9A538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696345" y="868489"/>
            <a:ext cx="4876010" cy="3136392"/>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7B54E85D-39B1-C943-ACFB-AEFEF93ECBC7}"/>
              </a:ext>
            </a:extLst>
          </p:cNvPr>
          <p:cNvSpPr>
            <a:spLocks noGrp="1"/>
          </p:cNvSpPr>
          <p:nvPr>
            <p:ph type="title"/>
          </p:nvPr>
        </p:nvSpPr>
        <p:spPr>
          <a:xfrm>
            <a:off x="145355" y="1371600"/>
            <a:ext cx="3785992" cy="4114800"/>
          </a:xfrm>
        </p:spPr>
        <p:txBody>
          <a:bodyPr anchor="ctr">
            <a:normAutofit/>
          </a:bodyPr>
          <a:lstStyle/>
          <a:p>
            <a:pPr algn="ctr"/>
            <a:br>
              <a:rPr lang="en-US">
                <a:solidFill>
                  <a:schemeClr val="bg2"/>
                </a:solidFill>
              </a:rPr>
            </a:br>
            <a:r>
              <a:rPr lang="en-US">
                <a:solidFill>
                  <a:schemeClr val="bg2"/>
                </a:solidFill>
              </a:rPr>
              <a:t>DATA VISUALIZATION</a:t>
            </a:r>
            <a:br>
              <a:rPr lang="en-US">
                <a:solidFill>
                  <a:schemeClr val="bg2"/>
                </a:solidFill>
              </a:rPr>
            </a:br>
            <a:br>
              <a:rPr lang="en-US">
                <a:solidFill>
                  <a:schemeClr val="bg2"/>
                </a:solidFill>
              </a:rPr>
            </a:br>
            <a:r>
              <a:rPr lang="en-US">
                <a:solidFill>
                  <a:schemeClr val="bg2"/>
                </a:solidFill>
              </a:rPr>
              <a:t>REVIEWS</a:t>
            </a:r>
            <a:br>
              <a:rPr lang="en-US">
                <a:solidFill>
                  <a:schemeClr val="bg2"/>
                </a:solidFill>
              </a:rPr>
            </a:br>
            <a:br>
              <a:rPr lang="en-US">
                <a:solidFill>
                  <a:schemeClr val="bg2"/>
                </a:solidFill>
              </a:rPr>
            </a:br>
            <a:endParaRPr lang="en-US">
              <a:solidFill>
                <a:schemeClr val="bg2"/>
              </a:solidFill>
            </a:endParaRPr>
          </a:p>
        </p:txBody>
      </p:sp>
      <p:pic>
        <p:nvPicPr>
          <p:cNvPr id="3" name="Picture 2">
            <a:extLst>
              <a:ext uri="{FF2B5EF4-FFF2-40B4-BE49-F238E27FC236}">
                <a16:creationId xmlns:a16="http://schemas.microsoft.com/office/drawing/2014/main" id="{C3073118-3533-7741-A98B-4075C3BAA95B}"/>
              </a:ext>
            </a:extLst>
          </p:cNvPr>
          <p:cNvPicPr>
            <a:picLocks noChangeAspect="1"/>
          </p:cNvPicPr>
          <p:nvPr/>
        </p:nvPicPr>
        <p:blipFill>
          <a:blip r:embed="rId3"/>
          <a:stretch>
            <a:fillRect/>
          </a:stretch>
        </p:blipFill>
        <p:spPr>
          <a:xfrm>
            <a:off x="5880100" y="4101464"/>
            <a:ext cx="4508500" cy="2044700"/>
          </a:xfrm>
          <a:prstGeom prst="rect">
            <a:avLst/>
          </a:prstGeom>
        </p:spPr>
      </p:pic>
    </p:spTree>
    <p:extLst>
      <p:ext uri="{BB962C8B-B14F-4D97-AF65-F5344CB8AC3E}">
        <p14:creationId xmlns:p14="http://schemas.microsoft.com/office/powerpoint/2010/main" val="3642872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BC959F-CAB6-4E23-81DE-E0BBF2B7E0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94DEED-5E0F-4E41-A445-58C14864C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767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2500" y="685800"/>
            <a:ext cx="67437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94479BDC-8A88-1B4E-8F78-5E7714D80B1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18125" y="834148"/>
            <a:ext cx="5632450" cy="243321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E16ED77-926D-0E46-9F97-A224820F41F3}"/>
              </a:ext>
            </a:extLst>
          </p:cNvPr>
          <p:cNvSpPr txBox="1"/>
          <p:nvPr/>
        </p:nvSpPr>
        <p:spPr>
          <a:xfrm>
            <a:off x="4939644" y="3267366"/>
            <a:ext cx="2825277" cy="3046988"/>
          </a:xfrm>
          <a:prstGeom prst="rect">
            <a:avLst/>
          </a:prstGeom>
          <a:noFill/>
        </p:spPr>
        <p:txBody>
          <a:bodyPr wrap="square">
            <a:spAutoFit/>
          </a:bodyPr>
          <a:lstStyle/>
          <a:p>
            <a:r>
              <a:rPr lang="en-US" sz="1200"/>
              <a:t>70130  New Orleans, LA,       California</a:t>
            </a:r>
          </a:p>
          <a:p>
            <a:r>
              <a:rPr lang="en-US" sz="1200"/>
              <a:t>19107  Philadelphia,               Pennsylvania</a:t>
            </a:r>
          </a:p>
          <a:p>
            <a:r>
              <a:rPr lang="en-US" sz="1200"/>
              <a:t>37203  Nashville,                   Tennessee</a:t>
            </a:r>
          </a:p>
          <a:p>
            <a:r>
              <a:rPr lang="en-US" sz="1200"/>
              <a:t>19147  Philadelphia,               Pennsylvania</a:t>
            </a:r>
          </a:p>
          <a:p>
            <a:r>
              <a:rPr lang="en-US" sz="1200"/>
              <a:t>19104  Philadelphia,               Pennsylvania</a:t>
            </a:r>
          </a:p>
          <a:p>
            <a:r>
              <a:rPr lang="en-US" sz="1200"/>
              <a:t>19103  Philadelphia,               Pennsylvania</a:t>
            </a:r>
          </a:p>
          <a:p>
            <a:r>
              <a:rPr lang="en-US" sz="1200"/>
              <a:t>89502  Reno,                        NV</a:t>
            </a:r>
          </a:p>
          <a:p>
            <a:r>
              <a:rPr lang="en-US" sz="1200"/>
              <a:t>93101  Santa Barbara,            California</a:t>
            </a:r>
          </a:p>
          <a:p>
            <a:r>
              <a:rPr lang="en-US" sz="1200"/>
              <a:t>33511  Hillsborough County,   Florida</a:t>
            </a:r>
          </a:p>
          <a:p>
            <a:r>
              <a:rPr lang="en-US" sz="1200"/>
              <a:t>33607  Tampa,                       Florida</a:t>
            </a:r>
          </a:p>
          <a:p>
            <a:r>
              <a:rPr lang="en-US" sz="1200"/>
              <a:t>37211  Nashville,                   Tennessee</a:t>
            </a:r>
          </a:p>
          <a:p>
            <a:r>
              <a:rPr lang="en-US" sz="1200"/>
              <a:t>19148  Philadelphia,               Pennsylvania</a:t>
            </a:r>
          </a:p>
          <a:p>
            <a:r>
              <a:rPr lang="en-US" sz="1200"/>
              <a:t>46204  Indianapolis,               Indiana</a:t>
            </a:r>
          </a:p>
          <a:p>
            <a:r>
              <a:rPr lang="en-US" sz="1200"/>
              <a:t>83702  Ada County,               Idaho</a:t>
            </a:r>
          </a:p>
          <a:p>
            <a:r>
              <a:rPr lang="en-US" sz="1200"/>
              <a:t>33701  St. Petersburg,            Florida</a:t>
            </a:r>
          </a:p>
          <a:p>
            <a:endParaRPr lang="en-US" sz="1200"/>
          </a:p>
        </p:txBody>
      </p:sp>
      <p:sp>
        <p:nvSpPr>
          <p:cNvPr id="5" name="TextBox 4">
            <a:extLst>
              <a:ext uri="{FF2B5EF4-FFF2-40B4-BE49-F238E27FC236}">
                <a16:creationId xmlns:a16="http://schemas.microsoft.com/office/drawing/2014/main" id="{49B52600-C1E3-4244-B230-EC0400952E97}"/>
              </a:ext>
            </a:extLst>
          </p:cNvPr>
          <p:cNvSpPr txBox="1"/>
          <p:nvPr/>
        </p:nvSpPr>
        <p:spPr>
          <a:xfrm>
            <a:off x="8675100" y="3267366"/>
            <a:ext cx="2866490" cy="3046988"/>
          </a:xfrm>
          <a:prstGeom prst="rect">
            <a:avLst/>
          </a:prstGeom>
          <a:noFill/>
        </p:spPr>
        <p:txBody>
          <a:bodyPr wrap="none" rtlCol="0">
            <a:spAutoFit/>
          </a:bodyPr>
          <a:lstStyle/>
          <a:p>
            <a:r>
              <a:rPr lang="en-US" sz="1200"/>
              <a:t>37214  Nashville,                    Tennessee</a:t>
            </a:r>
          </a:p>
          <a:p>
            <a:r>
              <a:rPr lang="en-US" sz="1200"/>
              <a:t>85719  Tucson,                        Arizona</a:t>
            </a:r>
          </a:p>
          <a:p>
            <a:r>
              <a:rPr lang="en-US" sz="1200"/>
              <a:t>46032  Hamilton County,        Indiana</a:t>
            </a:r>
          </a:p>
          <a:p>
            <a:r>
              <a:rPr lang="en-US" sz="1200"/>
              <a:t>33602  Tampa,                        Florida</a:t>
            </a:r>
          </a:p>
          <a:p>
            <a:r>
              <a:rPr lang="en-US" sz="1200"/>
              <a:t>33612  Hillsborough County,   Florida</a:t>
            </a:r>
          </a:p>
          <a:p>
            <a:r>
              <a:rPr lang="en-US" sz="1200"/>
              <a:t>85705  Pima County,               Arizona</a:t>
            </a:r>
          </a:p>
          <a:p>
            <a:r>
              <a:rPr lang="en-US" sz="1200"/>
              <a:t>83642  Ada County,                Idaho</a:t>
            </a:r>
          </a:p>
          <a:p>
            <a:r>
              <a:rPr lang="en-US" sz="1200"/>
              <a:t>70115  New Orleans, LA,        California</a:t>
            </a:r>
          </a:p>
          <a:p>
            <a:r>
              <a:rPr lang="en-US" sz="1200"/>
              <a:t>37067  Williamson County,      Tennessee</a:t>
            </a:r>
          </a:p>
          <a:p>
            <a:r>
              <a:rPr lang="en-US" sz="1200"/>
              <a:t>37209  Nashville,                    Tennessee</a:t>
            </a:r>
          </a:p>
          <a:p>
            <a:r>
              <a:rPr lang="en-US" sz="1200"/>
              <a:t>70119  New Orleans,              Louisiana</a:t>
            </a:r>
          </a:p>
          <a:p>
            <a:r>
              <a:rPr lang="en-US" sz="1200"/>
              <a:t>93117  Santa Barbara County,  California</a:t>
            </a:r>
          </a:p>
          <a:p>
            <a:r>
              <a:rPr lang="en-US" sz="1200"/>
              <a:t>19106  Philadelphia,                Pennsylvania</a:t>
            </a:r>
          </a:p>
          <a:p>
            <a:r>
              <a:rPr lang="en-US" sz="1200"/>
              <a:t>37064  Williamson County,      Tennessee</a:t>
            </a:r>
          </a:p>
          <a:p>
            <a:r>
              <a:rPr lang="en-US" sz="1200"/>
              <a:t>46220  Marion County,           Indiana</a:t>
            </a:r>
          </a:p>
          <a:p>
            <a:endParaRPr lang="en-US" sz="1200"/>
          </a:p>
        </p:txBody>
      </p:sp>
      <p:sp>
        <p:nvSpPr>
          <p:cNvPr id="11" name="Title 1">
            <a:extLst>
              <a:ext uri="{FF2B5EF4-FFF2-40B4-BE49-F238E27FC236}">
                <a16:creationId xmlns:a16="http://schemas.microsoft.com/office/drawing/2014/main" id="{F3F02065-9C54-4A4A-B6A0-067393B34233}"/>
              </a:ext>
            </a:extLst>
          </p:cNvPr>
          <p:cNvSpPr>
            <a:spLocks noGrp="1"/>
          </p:cNvSpPr>
          <p:nvPr>
            <p:ph type="title"/>
          </p:nvPr>
        </p:nvSpPr>
        <p:spPr>
          <a:xfrm>
            <a:off x="145355" y="1371600"/>
            <a:ext cx="3785992" cy="4114800"/>
          </a:xfrm>
        </p:spPr>
        <p:txBody>
          <a:bodyPr anchor="ctr">
            <a:normAutofit/>
          </a:bodyPr>
          <a:lstStyle/>
          <a:p>
            <a:pPr algn="ctr"/>
            <a:br>
              <a:rPr lang="en-US">
                <a:solidFill>
                  <a:schemeClr val="bg2"/>
                </a:solidFill>
              </a:rPr>
            </a:br>
            <a:r>
              <a:rPr lang="en-US">
                <a:solidFill>
                  <a:schemeClr val="bg2"/>
                </a:solidFill>
              </a:rPr>
              <a:t>DATA VISUALIZATION</a:t>
            </a:r>
            <a:br>
              <a:rPr lang="en-US">
                <a:solidFill>
                  <a:schemeClr val="bg2"/>
                </a:solidFill>
              </a:rPr>
            </a:br>
            <a:br>
              <a:rPr lang="en-US">
                <a:solidFill>
                  <a:schemeClr val="bg2"/>
                </a:solidFill>
              </a:rPr>
            </a:br>
            <a:r>
              <a:rPr lang="en-US">
                <a:solidFill>
                  <a:schemeClr val="bg2"/>
                </a:solidFill>
              </a:rPr>
              <a:t>LOCATIONS</a:t>
            </a:r>
            <a:br>
              <a:rPr lang="en-US">
                <a:solidFill>
                  <a:schemeClr val="bg2"/>
                </a:solidFill>
              </a:rPr>
            </a:br>
            <a:br>
              <a:rPr lang="en-US">
                <a:solidFill>
                  <a:schemeClr val="bg2"/>
                </a:solidFill>
              </a:rPr>
            </a:br>
            <a:endParaRPr lang="en-US">
              <a:solidFill>
                <a:schemeClr val="bg2"/>
              </a:solidFill>
            </a:endParaRPr>
          </a:p>
        </p:txBody>
      </p:sp>
    </p:spTree>
    <p:extLst>
      <p:ext uri="{BB962C8B-B14F-4D97-AF65-F5344CB8AC3E}">
        <p14:creationId xmlns:p14="http://schemas.microsoft.com/office/powerpoint/2010/main" val="257180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0">
            <a:extLst>
              <a:ext uri="{FF2B5EF4-FFF2-40B4-BE49-F238E27FC236}">
                <a16:creationId xmlns:a16="http://schemas.microsoft.com/office/drawing/2014/main" id="{FA353622-9473-4647-B6DD-0BCEFAE7EA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2">
            <a:extLst>
              <a:ext uri="{FF2B5EF4-FFF2-40B4-BE49-F238E27FC236}">
                <a16:creationId xmlns:a16="http://schemas.microsoft.com/office/drawing/2014/main" id="{3CDD598B-FD22-4A82-9548-F3E60665D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9716" y="1"/>
            <a:ext cx="4638484"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3BE1AA-9E6A-2848-8FCF-E3C9AA015C7F}"/>
              </a:ext>
            </a:extLst>
          </p:cNvPr>
          <p:cNvSpPr>
            <a:spLocks noGrp="1"/>
          </p:cNvSpPr>
          <p:nvPr>
            <p:ph type="title"/>
          </p:nvPr>
        </p:nvSpPr>
        <p:spPr>
          <a:xfrm>
            <a:off x="4443064" y="0"/>
            <a:ext cx="3391786" cy="3046228"/>
          </a:xfrm>
        </p:spPr>
        <p:txBody>
          <a:bodyPr vert="horz" lIns="91440" tIns="45720" rIns="91440" bIns="45720" rtlCol="0" anchor="b">
            <a:normAutofit/>
          </a:bodyPr>
          <a:lstStyle/>
          <a:p>
            <a:pPr algn="ctr"/>
            <a:br>
              <a:rPr lang="en-US" sz="2800" kern="1200" cap="all" spc="300" baseline="0">
                <a:solidFill>
                  <a:schemeClr val="bg2"/>
                </a:solidFill>
                <a:latin typeface="+mj-lt"/>
                <a:ea typeface="+mj-ea"/>
                <a:cs typeface="+mj-cs"/>
              </a:rPr>
            </a:br>
            <a:r>
              <a:rPr lang="en-US" sz="2800" kern="1200" cap="all" spc="300" baseline="0">
                <a:solidFill>
                  <a:schemeClr val="bg2"/>
                </a:solidFill>
                <a:latin typeface="+mj-lt"/>
                <a:ea typeface="+mj-ea"/>
                <a:cs typeface="+mj-cs"/>
              </a:rPr>
              <a:t>DATA VISUALIZATION</a:t>
            </a:r>
            <a:br>
              <a:rPr lang="en-US" sz="2800" kern="1200" cap="all" spc="300" baseline="0">
                <a:solidFill>
                  <a:schemeClr val="bg2"/>
                </a:solidFill>
                <a:latin typeface="+mj-lt"/>
                <a:ea typeface="+mj-ea"/>
                <a:cs typeface="+mj-cs"/>
              </a:rPr>
            </a:br>
            <a:br>
              <a:rPr lang="en-US" sz="2800" kern="1200" cap="all" spc="300" baseline="0">
                <a:solidFill>
                  <a:schemeClr val="bg2"/>
                </a:solidFill>
                <a:latin typeface="+mj-lt"/>
                <a:ea typeface="+mj-ea"/>
                <a:cs typeface="+mj-cs"/>
              </a:rPr>
            </a:br>
            <a:r>
              <a:rPr lang="en-US" sz="2800" kern="1200" cap="all" spc="300" baseline="0">
                <a:solidFill>
                  <a:schemeClr val="bg2"/>
                </a:solidFill>
                <a:latin typeface="+mj-lt"/>
                <a:ea typeface="+mj-ea"/>
                <a:cs typeface="+mj-cs"/>
              </a:rPr>
              <a:t>Word</a:t>
            </a:r>
            <a:r>
              <a:rPr lang="en-US" altLang="zh-CN" sz="2800" kern="1200" cap="all" spc="300" baseline="0">
                <a:solidFill>
                  <a:schemeClr val="bg2"/>
                </a:solidFill>
                <a:latin typeface="+mj-lt"/>
                <a:ea typeface="+mj-ea"/>
                <a:cs typeface="+mj-cs"/>
              </a:rPr>
              <a:t> cloud</a:t>
            </a:r>
            <a:endParaRPr lang="en-US" sz="2800" kern="1200" cap="all" spc="300" baseline="0">
              <a:solidFill>
                <a:schemeClr val="bg2"/>
              </a:solidFill>
              <a:latin typeface="+mj-lt"/>
              <a:ea typeface="+mj-ea"/>
              <a:cs typeface="+mj-cs"/>
            </a:endParaRPr>
          </a:p>
        </p:txBody>
      </p:sp>
      <p:pic>
        <p:nvPicPr>
          <p:cNvPr id="20" name="Picture 19">
            <a:extLst>
              <a:ext uri="{FF2B5EF4-FFF2-40B4-BE49-F238E27FC236}">
                <a16:creationId xmlns:a16="http://schemas.microsoft.com/office/drawing/2014/main" id="{8F11651F-0856-9E49-9720-4E50DD9E0797}"/>
              </a:ext>
            </a:extLst>
          </p:cNvPr>
          <p:cNvPicPr>
            <a:picLocks noChangeAspect="1"/>
          </p:cNvPicPr>
          <p:nvPr/>
        </p:nvPicPr>
        <p:blipFill>
          <a:blip r:embed="rId3"/>
          <a:stretch>
            <a:fillRect/>
          </a:stretch>
        </p:blipFill>
        <p:spPr>
          <a:xfrm>
            <a:off x="4102152" y="4135393"/>
            <a:ext cx="4073611" cy="2036806"/>
          </a:xfrm>
          <a:prstGeom prst="rect">
            <a:avLst/>
          </a:prstGeom>
        </p:spPr>
      </p:pic>
      <p:pic>
        <p:nvPicPr>
          <p:cNvPr id="22" name="Picture 21">
            <a:extLst>
              <a:ext uri="{FF2B5EF4-FFF2-40B4-BE49-F238E27FC236}">
                <a16:creationId xmlns:a16="http://schemas.microsoft.com/office/drawing/2014/main" id="{684A8F78-1414-4044-AD05-0BFBE069A317}"/>
              </a:ext>
            </a:extLst>
          </p:cNvPr>
          <p:cNvPicPr>
            <a:picLocks noChangeAspect="1"/>
          </p:cNvPicPr>
          <p:nvPr/>
        </p:nvPicPr>
        <p:blipFill>
          <a:blip r:embed="rId4"/>
          <a:stretch>
            <a:fillRect/>
          </a:stretch>
        </p:blipFill>
        <p:spPr>
          <a:xfrm>
            <a:off x="150681" y="1024663"/>
            <a:ext cx="3518354" cy="1759177"/>
          </a:xfrm>
          <a:prstGeom prst="rect">
            <a:avLst/>
          </a:prstGeom>
        </p:spPr>
      </p:pic>
      <p:pic>
        <p:nvPicPr>
          <p:cNvPr id="24" name="Picture 23">
            <a:extLst>
              <a:ext uri="{FF2B5EF4-FFF2-40B4-BE49-F238E27FC236}">
                <a16:creationId xmlns:a16="http://schemas.microsoft.com/office/drawing/2014/main" id="{0A83BFD1-0BDE-AF47-B127-A9C8754D7E39}"/>
              </a:ext>
            </a:extLst>
          </p:cNvPr>
          <p:cNvPicPr>
            <a:picLocks noChangeAspect="1"/>
          </p:cNvPicPr>
          <p:nvPr/>
        </p:nvPicPr>
        <p:blipFill>
          <a:blip r:embed="rId5"/>
          <a:stretch>
            <a:fillRect/>
          </a:stretch>
        </p:blipFill>
        <p:spPr>
          <a:xfrm>
            <a:off x="150681" y="4631737"/>
            <a:ext cx="3518354" cy="1759177"/>
          </a:xfrm>
          <a:prstGeom prst="rect">
            <a:avLst/>
          </a:prstGeom>
        </p:spPr>
      </p:pic>
      <p:pic>
        <p:nvPicPr>
          <p:cNvPr id="27" name="Picture 26">
            <a:extLst>
              <a:ext uri="{FF2B5EF4-FFF2-40B4-BE49-F238E27FC236}">
                <a16:creationId xmlns:a16="http://schemas.microsoft.com/office/drawing/2014/main" id="{8DE39D6C-2D76-314E-8A5A-B99B88054A12}"/>
              </a:ext>
            </a:extLst>
          </p:cNvPr>
          <p:cNvPicPr>
            <a:picLocks noChangeAspect="1"/>
          </p:cNvPicPr>
          <p:nvPr/>
        </p:nvPicPr>
        <p:blipFill>
          <a:blip r:embed="rId6"/>
          <a:stretch>
            <a:fillRect/>
          </a:stretch>
        </p:blipFill>
        <p:spPr>
          <a:xfrm>
            <a:off x="8608881" y="1024662"/>
            <a:ext cx="3518354" cy="1759177"/>
          </a:xfrm>
          <a:prstGeom prst="rect">
            <a:avLst/>
          </a:prstGeom>
        </p:spPr>
      </p:pic>
      <p:pic>
        <p:nvPicPr>
          <p:cNvPr id="28" name="Picture 27">
            <a:extLst>
              <a:ext uri="{FF2B5EF4-FFF2-40B4-BE49-F238E27FC236}">
                <a16:creationId xmlns:a16="http://schemas.microsoft.com/office/drawing/2014/main" id="{063CFE2C-AE34-304F-BC3C-2BB6D3F04ADE}"/>
              </a:ext>
            </a:extLst>
          </p:cNvPr>
          <p:cNvPicPr>
            <a:picLocks noChangeAspect="1"/>
          </p:cNvPicPr>
          <p:nvPr/>
        </p:nvPicPr>
        <p:blipFill>
          <a:blip r:embed="rId7"/>
          <a:stretch>
            <a:fillRect/>
          </a:stretch>
        </p:blipFill>
        <p:spPr>
          <a:xfrm>
            <a:off x="8565924" y="4631737"/>
            <a:ext cx="3518352" cy="1759176"/>
          </a:xfrm>
          <a:prstGeom prst="rect">
            <a:avLst/>
          </a:prstGeom>
        </p:spPr>
      </p:pic>
      <p:sp>
        <p:nvSpPr>
          <p:cNvPr id="40" name="TextBox 39">
            <a:extLst>
              <a:ext uri="{FF2B5EF4-FFF2-40B4-BE49-F238E27FC236}">
                <a16:creationId xmlns:a16="http://schemas.microsoft.com/office/drawing/2014/main" id="{6F17C7E4-8388-BF4A-B3D0-5FB861AF57EA}"/>
              </a:ext>
            </a:extLst>
          </p:cNvPr>
          <p:cNvSpPr txBox="1"/>
          <p:nvPr/>
        </p:nvSpPr>
        <p:spPr>
          <a:xfrm>
            <a:off x="1374282" y="467086"/>
            <a:ext cx="973793" cy="461665"/>
          </a:xfrm>
          <a:prstGeom prst="rect">
            <a:avLst/>
          </a:prstGeom>
          <a:noFill/>
        </p:spPr>
        <p:txBody>
          <a:bodyPr wrap="none" rtlCol="0">
            <a:spAutoFit/>
          </a:bodyPr>
          <a:lstStyle/>
          <a:p>
            <a:r>
              <a:rPr lang="en-US" altLang="zh-CN" sz="2400" b="1">
                <a:solidFill>
                  <a:schemeClr val="tx1">
                    <a:lumMod val="95000"/>
                    <a:lumOff val="5000"/>
                  </a:schemeClr>
                </a:solidFill>
                <a:latin typeface="+mj-lt"/>
              </a:rPr>
              <a:t>4</a:t>
            </a:r>
            <a:r>
              <a:rPr lang="zh-CN" altLang="en-US" sz="2400" b="1">
                <a:solidFill>
                  <a:schemeClr val="tx1">
                    <a:lumMod val="95000"/>
                    <a:lumOff val="5000"/>
                  </a:schemeClr>
                </a:solidFill>
                <a:latin typeface="+mj-lt"/>
              </a:rPr>
              <a:t> </a:t>
            </a:r>
            <a:r>
              <a:rPr lang="en-US" altLang="zh-CN" sz="2400" b="1">
                <a:solidFill>
                  <a:schemeClr val="tx1">
                    <a:lumMod val="95000"/>
                    <a:lumOff val="5000"/>
                  </a:schemeClr>
                </a:solidFill>
                <a:latin typeface="+mj-lt"/>
              </a:rPr>
              <a:t>stars</a:t>
            </a:r>
          </a:p>
        </p:txBody>
      </p:sp>
      <p:sp>
        <p:nvSpPr>
          <p:cNvPr id="41" name="TextBox 40">
            <a:extLst>
              <a:ext uri="{FF2B5EF4-FFF2-40B4-BE49-F238E27FC236}">
                <a16:creationId xmlns:a16="http://schemas.microsoft.com/office/drawing/2014/main" id="{ACA9DC4E-6C99-DB4E-B83C-407828C82536}"/>
              </a:ext>
            </a:extLst>
          </p:cNvPr>
          <p:cNvSpPr txBox="1"/>
          <p:nvPr/>
        </p:nvSpPr>
        <p:spPr>
          <a:xfrm>
            <a:off x="1374281" y="4112003"/>
            <a:ext cx="973793" cy="461665"/>
          </a:xfrm>
          <a:prstGeom prst="rect">
            <a:avLst/>
          </a:prstGeom>
          <a:noFill/>
        </p:spPr>
        <p:txBody>
          <a:bodyPr wrap="none" rtlCol="0">
            <a:spAutoFit/>
          </a:bodyPr>
          <a:lstStyle/>
          <a:p>
            <a:r>
              <a:rPr lang="en-US" altLang="zh-CN" sz="2400" b="1">
                <a:solidFill>
                  <a:schemeClr val="tx1">
                    <a:lumMod val="95000"/>
                    <a:lumOff val="5000"/>
                  </a:schemeClr>
                </a:solidFill>
                <a:latin typeface="+mj-lt"/>
              </a:rPr>
              <a:t>3</a:t>
            </a:r>
            <a:r>
              <a:rPr lang="zh-CN" altLang="en-US" sz="2400" b="1">
                <a:solidFill>
                  <a:schemeClr val="tx1">
                    <a:lumMod val="95000"/>
                    <a:lumOff val="5000"/>
                  </a:schemeClr>
                </a:solidFill>
                <a:latin typeface="+mj-lt"/>
              </a:rPr>
              <a:t> </a:t>
            </a:r>
            <a:r>
              <a:rPr lang="en-US" altLang="zh-CN" sz="2400" b="1">
                <a:solidFill>
                  <a:schemeClr val="tx1">
                    <a:lumMod val="95000"/>
                    <a:lumOff val="5000"/>
                  </a:schemeClr>
                </a:solidFill>
                <a:latin typeface="+mj-lt"/>
              </a:rPr>
              <a:t>stars</a:t>
            </a:r>
          </a:p>
        </p:txBody>
      </p:sp>
      <p:sp>
        <p:nvSpPr>
          <p:cNvPr id="42" name="TextBox 41">
            <a:extLst>
              <a:ext uri="{FF2B5EF4-FFF2-40B4-BE49-F238E27FC236}">
                <a16:creationId xmlns:a16="http://schemas.microsoft.com/office/drawing/2014/main" id="{D4C72FD4-DB9C-034C-A539-A2EBF3311DA4}"/>
              </a:ext>
            </a:extLst>
          </p:cNvPr>
          <p:cNvSpPr txBox="1"/>
          <p:nvPr/>
        </p:nvSpPr>
        <p:spPr>
          <a:xfrm>
            <a:off x="9827425" y="467086"/>
            <a:ext cx="973793" cy="461665"/>
          </a:xfrm>
          <a:prstGeom prst="rect">
            <a:avLst/>
          </a:prstGeom>
          <a:noFill/>
        </p:spPr>
        <p:txBody>
          <a:bodyPr wrap="none" rtlCol="0">
            <a:spAutoFit/>
          </a:bodyPr>
          <a:lstStyle/>
          <a:p>
            <a:r>
              <a:rPr lang="en-US" altLang="zh-CN" sz="2400" b="1">
                <a:solidFill>
                  <a:schemeClr val="tx1">
                    <a:lumMod val="95000"/>
                    <a:lumOff val="5000"/>
                  </a:schemeClr>
                </a:solidFill>
                <a:latin typeface="+mj-lt"/>
              </a:rPr>
              <a:t>2</a:t>
            </a:r>
            <a:r>
              <a:rPr lang="zh-CN" altLang="en-US" sz="2400" b="1">
                <a:solidFill>
                  <a:schemeClr val="tx1">
                    <a:lumMod val="95000"/>
                    <a:lumOff val="5000"/>
                  </a:schemeClr>
                </a:solidFill>
                <a:latin typeface="+mj-lt"/>
              </a:rPr>
              <a:t> </a:t>
            </a:r>
            <a:r>
              <a:rPr lang="en-US" altLang="zh-CN" sz="2400" b="1">
                <a:solidFill>
                  <a:schemeClr val="tx1">
                    <a:lumMod val="95000"/>
                    <a:lumOff val="5000"/>
                  </a:schemeClr>
                </a:solidFill>
                <a:latin typeface="+mj-lt"/>
              </a:rPr>
              <a:t>stars</a:t>
            </a:r>
          </a:p>
        </p:txBody>
      </p:sp>
      <p:sp>
        <p:nvSpPr>
          <p:cNvPr id="43" name="TextBox 42">
            <a:extLst>
              <a:ext uri="{FF2B5EF4-FFF2-40B4-BE49-F238E27FC236}">
                <a16:creationId xmlns:a16="http://schemas.microsoft.com/office/drawing/2014/main" id="{B3306A4D-8024-D34A-B424-5590E74B6870}"/>
              </a:ext>
            </a:extLst>
          </p:cNvPr>
          <p:cNvSpPr txBox="1"/>
          <p:nvPr/>
        </p:nvSpPr>
        <p:spPr>
          <a:xfrm>
            <a:off x="9822850" y="4119340"/>
            <a:ext cx="868507" cy="461665"/>
          </a:xfrm>
          <a:prstGeom prst="rect">
            <a:avLst/>
          </a:prstGeom>
          <a:noFill/>
        </p:spPr>
        <p:txBody>
          <a:bodyPr wrap="none" rtlCol="0">
            <a:spAutoFit/>
          </a:bodyPr>
          <a:lstStyle/>
          <a:p>
            <a:r>
              <a:rPr lang="en-US" altLang="zh-CN" sz="2400" b="1">
                <a:solidFill>
                  <a:schemeClr val="tx1">
                    <a:lumMod val="95000"/>
                    <a:lumOff val="5000"/>
                  </a:schemeClr>
                </a:solidFill>
                <a:latin typeface="+mj-lt"/>
              </a:rPr>
              <a:t>1</a:t>
            </a:r>
            <a:r>
              <a:rPr lang="zh-CN" altLang="en-US" sz="2400" b="1">
                <a:solidFill>
                  <a:schemeClr val="tx1">
                    <a:lumMod val="95000"/>
                    <a:lumOff val="5000"/>
                  </a:schemeClr>
                </a:solidFill>
                <a:latin typeface="+mj-lt"/>
              </a:rPr>
              <a:t> </a:t>
            </a:r>
            <a:r>
              <a:rPr lang="en-US" altLang="zh-CN" sz="2400" b="1">
                <a:solidFill>
                  <a:schemeClr val="tx1">
                    <a:lumMod val="95000"/>
                    <a:lumOff val="5000"/>
                  </a:schemeClr>
                </a:solidFill>
                <a:latin typeface="+mj-lt"/>
              </a:rPr>
              <a:t>star</a:t>
            </a:r>
          </a:p>
        </p:txBody>
      </p:sp>
      <p:sp>
        <p:nvSpPr>
          <p:cNvPr id="44" name="TextBox 43">
            <a:extLst>
              <a:ext uri="{FF2B5EF4-FFF2-40B4-BE49-F238E27FC236}">
                <a16:creationId xmlns:a16="http://schemas.microsoft.com/office/drawing/2014/main" id="{46E3B28A-3EA1-044C-98D5-D8DAD3FA4184}"/>
              </a:ext>
            </a:extLst>
          </p:cNvPr>
          <p:cNvSpPr txBox="1"/>
          <p:nvPr/>
        </p:nvSpPr>
        <p:spPr>
          <a:xfrm>
            <a:off x="5521352" y="3527228"/>
            <a:ext cx="1235210" cy="584775"/>
          </a:xfrm>
          <a:prstGeom prst="rect">
            <a:avLst/>
          </a:prstGeom>
          <a:noFill/>
        </p:spPr>
        <p:txBody>
          <a:bodyPr wrap="none" rtlCol="0">
            <a:spAutoFit/>
          </a:bodyPr>
          <a:lstStyle/>
          <a:p>
            <a:r>
              <a:rPr lang="en-US" altLang="zh-CN" sz="3200" b="1">
                <a:solidFill>
                  <a:schemeClr val="bg1">
                    <a:lumMod val="95000"/>
                  </a:schemeClr>
                </a:solidFill>
                <a:latin typeface="+mj-lt"/>
              </a:rPr>
              <a:t>5</a:t>
            </a:r>
            <a:r>
              <a:rPr lang="zh-CN" altLang="en-US" sz="3200" b="1">
                <a:solidFill>
                  <a:schemeClr val="bg1">
                    <a:lumMod val="95000"/>
                  </a:schemeClr>
                </a:solidFill>
                <a:latin typeface="+mj-lt"/>
              </a:rPr>
              <a:t> </a:t>
            </a:r>
            <a:r>
              <a:rPr lang="en-US" altLang="zh-CN" sz="3200" b="1">
                <a:solidFill>
                  <a:schemeClr val="bg1">
                    <a:lumMod val="95000"/>
                  </a:schemeClr>
                </a:solidFill>
                <a:latin typeface="+mj-lt"/>
              </a:rPr>
              <a:t>stars</a:t>
            </a:r>
          </a:p>
        </p:txBody>
      </p:sp>
    </p:spTree>
    <p:extLst>
      <p:ext uri="{BB962C8B-B14F-4D97-AF65-F5344CB8AC3E}">
        <p14:creationId xmlns:p14="http://schemas.microsoft.com/office/powerpoint/2010/main" val="3551826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F1C04D9C-807F-1D4B-BD32-0D0F7A584D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C3CF2DC-DCEC-944A-B7B1-3C16BFD21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Rectangle 5">
            <a:extLst>
              <a:ext uri="{FF2B5EF4-FFF2-40B4-BE49-F238E27FC236}">
                <a16:creationId xmlns:a16="http://schemas.microsoft.com/office/drawing/2014/main" id="{25307C05-13CE-424D-8D62-7944647186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799" y="684431"/>
            <a:ext cx="10820401"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B21C31B6-EECA-8741-8349-A35209E744D8}"/>
              </a:ext>
            </a:extLst>
          </p:cNvPr>
          <p:cNvSpPr>
            <a:spLocks noGrp="1"/>
          </p:cNvSpPr>
          <p:nvPr>
            <p:ph type="title"/>
          </p:nvPr>
        </p:nvSpPr>
        <p:spPr>
          <a:xfrm>
            <a:off x="2038349" y="684430"/>
            <a:ext cx="8115300" cy="710120"/>
          </a:xfrm>
        </p:spPr>
        <p:txBody>
          <a:bodyPr vert="horz" lIns="91440" tIns="45720" rIns="91440" bIns="45720" rtlCol="0" anchor="b">
            <a:normAutofit/>
          </a:bodyPr>
          <a:lstStyle/>
          <a:p>
            <a:pPr algn="ctr"/>
            <a:r>
              <a:rPr lang="en-US" sz="1600" kern="1200" cap="all" spc="300" baseline="0">
                <a:solidFill>
                  <a:schemeClr val="tx2"/>
                </a:solidFill>
                <a:latin typeface="+mj-lt"/>
                <a:ea typeface="+mj-ea"/>
                <a:cs typeface="+mj-cs"/>
              </a:rPr>
              <a:t>Topics in </a:t>
            </a:r>
            <a:r>
              <a:rPr lang="en-US" sz="1600"/>
              <a:t> </a:t>
            </a:r>
            <a:r>
              <a:rPr lang="en-US" sz="1600" kern="1200" cap="all" spc="300" baseline="0">
                <a:solidFill>
                  <a:schemeClr val="tx2"/>
                </a:solidFill>
                <a:latin typeface="+mj-lt"/>
                <a:ea typeface="+mj-ea"/>
                <a:cs typeface="+mj-cs"/>
              </a:rPr>
              <a:t>different</a:t>
            </a:r>
            <a:r>
              <a:rPr lang="en-US" sz="1600"/>
              <a:t> </a:t>
            </a:r>
            <a:r>
              <a:rPr lang="en-US" sz="1600" kern="1200" cap="all" spc="300" baseline="0">
                <a:solidFill>
                  <a:schemeClr val="tx2"/>
                </a:solidFill>
                <a:latin typeface="+mj-lt"/>
                <a:ea typeface="+mj-ea"/>
                <a:cs typeface="+mj-cs"/>
              </a:rPr>
              <a:t>restaurants</a:t>
            </a:r>
          </a:p>
        </p:txBody>
      </p:sp>
      <p:sp>
        <p:nvSpPr>
          <p:cNvPr id="8" name="TextBox 7">
            <a:extLst>
              <a:ext uri="{FF2B5EF4-FFF2-40B4-BE49-F238E27FC236}">
                <a16:creationId xmlns:a16="http://schemas.microsoft.com/office/drawing/2014/main" id="{AF2CD03E-4451-9442-BCD0-01F8CDE4CAC2}"/>
              </a:ext>
            </a:extLst>
          </p:cNvPr>
          <p:cNvSpPr txBox="1"/>
          <p:nvPr/>
        </p:nvSpPr>
        <p:spPr>
          <a:xfrm>
            <a:off x="1809749" y="2205981"/>
            <a:ext cx="1096519" cy="369332"/>
          </a:xfrm>
          <a:prstGeom prst="rect">
            <a:avLst/>
          </a:prstGeom>
          <a:noFill/>
        </p:spPr>
        <p:txBody>
          <a:bodyPr wrap="none" rtlCol="0">
            <a:spAutoFit/>
          </a:bodyPr>
          <a:lstStyle/>
          <a:p>
            <a:r>
              <a:rPr lang="en-US"/>
              <a:t>Fast Food</a:t>
            </a:r>
          </a:p>
        </p:txBody>
      </p:sp>
      <p:pic>
        <p:nvPicPr>
          <p:cNvPr id="9" name="Picture 2">
            <a:extLst>
              <a:ext uri="{FF2B5EF4-FFF2-40B4-BE49-F238E27FC236}">
                <a16:creationId xmlns:a16="http://schemas.microsoft.com/office/drawing/2014/main" id="{BA68CB2C-D9DC-0440-AE07-524952C66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799" y="2641599"/>
            <a:ext cx="3581830" cy="17909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52FBC3E3-E7D2-854F-A252-FA492738D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5332" y="2641600"/>
            <a:ext cx="3581827" cy="179091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A113605-BD8A-AB4C-8C7F-57F30A762BB4}"/>
              </a:ext>
            </a:extLst>
          </p:cNvPr>
          <p:cNvSpPr txBox="1"/>
          <p:nvPr/>
        </p:nvSpPr>
        <p:spPr>
          <a:xfrm>
            <a:off x="5765177" y="2205981"/>
            <a:ext cx="939681" cy="369332"/>
          </a:xfrm>
          <a:prstGeom prst="rect">
            <a:avLst/>
          </a:prstGeom>
          <a:noFill/>
        </p:spPr>
        <p:txBody>
          <a:bodyPr wrap="none" rtlCol="0">
            <a:spAutoFit/>
          </a:bodyPr>
          <a:lstStyle/>
          <a:p>
            <a:r>
              <a:rPr lang="en-US"/>
              <a:t>Chinese</a:t>
            </a:r>
          </a:p>
        </p:txBody>
      </p:sp>
      <p:sp>
        <p:nvSpPr>
          <p:cNvPr id="12" name="TextBox 11">
            <a:extLst>
              <a:ext uri="{FF2B5EF4-FFF2-40B4-BE49-F238E27FC236}">
                <a16:creationId xmlns:a16="http://schemas.microsoft.com/office/drawing/2014/main" id="{C30BD0B7-1933-5E4F-B186-F68DFEE98FFD}"/>
              </a:ext>
            </a:extLst>
          </p:cNvPr>
          <p:cNvSpPr txBox="1"/>
          <p:nvPr/>
        </p:nvSpPr>
        <p:spPr>
          <a:xfrm>
            <a:off x="9563767" y="2257769"/>
            <a:ext cx="822854" cy="369332"/>
          </a:xfrm>
          <a:prstGeom prst="rect">
            <a:avLst/>
          </a:prstGeom>
          <a:noFill/>
        </p:spPr>
        <p:txBody>
          <a:bodyPr wrap="none" rtlCol="0">
            <a:spAutoFit/>
          </a:bodyPr>
          <a:lstStyle/>
          <a:p>
            <a:r>
              <a:rPr lang="en-US"/>
              <a:t>French</a:t>
            </a:r>
          </a:p>
        </p:txBody>
      </p:sp>
      <p:pic>
        <p:nvPicPr>
          <p:cNvPr id="13" name="Picture 6">
            <a:extLst>
              <a:ext uri="{FF2B5EF4-FFF2-40B4-BE49-F238E27FC236}">
                <a16:creationId xmlns:a16="http://schemas.microsoft.com/office/drawing/2014/main" id="{515ADA7A-BFBE-F649-A2C4-99EBD730E6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5109" y="2597547"/>
            <a:ext cx="3571091" cy="1785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80463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C87EE-B82D-0A48-85E5-8202B2583D1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A15141-69BA-4A4C-8F2A-E1EAD7A74EBE}"/>
              </a:ext>
            </a:extLst>
          </p:cNvPr>
          <p:cNvSpPr>
            <a:spLocks noGrp="1"/>
          </p:cNvSpPr>
          <p:nvPr>
            <p:ph idx="1"/>
          </p:nvPr>
        </p:nvSpPr>
        <p:spPr/>
        <p:txBody>
          <a:bodyPr/>
          <a:lstStyle/>
          <a:p>
            <a:endParaRPr lang="en-US"/>
          </a:p>
        </p:txBody>
      </p:sp>
      <p:sp useBgFill="1">
        <p:nvSpPr>
          <p:cNvPr id="4" name="Rectangle 3">
            <a:extLst>
              <a:ext uri="{FF2B5EF4-FFF2-40B4-BE49-F238E27FC236}">
                <a16:creationId xmlns:a16="http://schemas.microsoft.com/office/drawing/2014/main" id="{B1FC015E-C021-7748-85ED-01BFB44C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8139C3D-BB81-5B46-A9FD-54EE3E59E2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767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83A8AEFC-4203-F14D-8A0A-37FDA326B28F}"/>
              </a:ext>
            </a:extLst>
          </p:cNvPr>
          <p:cNvSpPr txBox="1">
            <a:spLocks/>
          </p:cNvSpPr>
          <p:nvPr/>
        </p:nvSpPr>
        <p:spPr>
          <a:xfrm>
            <a:off x="145355" y="1371600"/>
            <a:ext cx="3785992" cy="4114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cap="all" spc="300" baseline="0">
                <a:solidFill>
                  <a:schemeClr val="tx2"/>
                </a:solidFill>
                <a:latin typeface="+mj-lt"/>
                <a:ea typeface="+mj-ea"/>
                <a:cs typeface="+mj-cs"/>
              </a:defRPr>
            </a:lvl1pPr>
          </a:lstStyle>
          <a:p>
            <a:pPr algn="ctr"/>
            <a:br>
              <a:rPr lang="en-US">
                <a:solidFill>
                  <a:schemeClr val="bg2"/>
                </a:solidFill>
              </a:rPr>
            </a:br>
            <a:r>
              <a:rPr lang="en-US">
                <a:solidFill>
                  <a:schemeClr val="bg2"/>
                </a:solidFill>
              </a:rPr>
              <a:t>DATA VISUALIZATION</a:t>
            </a:r>
            <a:br>
              <a:rPr lang="en-US">
                <a:solidFill>
                  <a:schemeClr val="bg2"/>
                </a:solidFill>
              </a:rPr>
            </a:br>
            <a:br>
              <a:rPr lang="en-US">
                <a:solidFill>
                  <a:schemeClr val="bg2"/>
                </a:solidFill>
              </a:rPr>
            </a:br>
            <a:r>
              <a:rPr lang="en-US">
                <a:solidFill>
                  <a:schemeClr val="bg2"/>
                </a:solidFill>
              </a:rPr>
              <a:t>sentiment</a:t>
            </a:r>
            <a:br>
              <a:rPr lang="en-US">
                <a:solidFill>
                  <a:schemeClr val="bg2"/>
                </a:solidFill>
              </a:rPr>
            </a:br>
            <a:br>
              <a:rPr lang="en-US">
                <a:solidFill>
                  <a:schemeClr val="bg2"/>
                </a:solidFill>
              </a:rPr>
            </a:br>
            <a:endParaRPr lang="en-US">
              <a:solidFill>
                <a:schemeClr val="bg2"/>
              </a:solidFill>
            </a:endParaRPr>
          </a:p>
        </p:txBody>
      </p:sp>
      <p:sp>
        <p:nvSpPr>
          <p:cNvPr id="7" name="Rectangle 6">
            <a:extLst>
              <a:ext uri="{FF2B5EF4-FFF2-40B4-BE49-F238E27FC236}">
                <a16:creationId xmlns:a16="http://schemas.microsoft.com/office/drawing/2014/main" id="{D7F3E9CF-891F-194E-9644-762A5E06D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2500" y="685800"/>
            <a:ext cx="67437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9977F165-F4E8-784A-87F2-8B127D54B0D1}"/>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25648" y="1487184"/>
            <a:ext cx="6217405" cy="3999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408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BB175F90-CA2E-3142-92CB-D7A83F0C4C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B8A11E-4AE6-6D40-90A4-0F35569823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767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D690A6D8-CAE5-6540-AD19-DE10F3833988}"/>
              </a:ext>
            </a:extLst>
          </p:cNvPr>
          <p:cNvSpPr txBox="1">
            <a:spLocks/>
          </p:cNvSpPr>
          <p:nvPr/>
        </p:nvSpPr>
        <p:spPr>
          <a:xfrm>
            <a:off x="145355" y="1371600"/>
            <a:ext cx="3785992" cy="4114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cap="all" spc="300" baseline="0">
                <a:solidFill>
                  <a:schemeClr val="tx2"/>
                </a:solidFill>
                <a:latin typeface="+mj-lt"/>
                <a:ea typeface="+mj-ea"/>
                <a:cs typeface="+mj-cs"/>
              </a:defRPr>
            </a:lvl1pPr>
          </a:lstStyle>
          <a:p>
            <a:pPr algn="ctr"/>
            <a:br>
              <a:rPr lang="en-US">
                <a:solidFill>
                  <a:schemeClr val="bg2"/>
                </a:solidFill>
              </a:rPr>
            </a:br>
            <a:r>
              <a:rPr lang="en-US">
                <a:solidFill>
                  <a:schemeClr val="bg2"/>
                </a:solidFill>
              </a:rPr>
              <a:t>DATA VISUALIZATION</a:t>
            </a:r>
            <a:br>
              <a:rPr lang="en-US">
                <a:solidFill>
                  <a:schemeClr val="bg2"/>
                </a:solidFill>
              </a:rPr>
            </a:br>
            <a:br>
              <a:rPr lang="en-US">
                <a:solidFill>
                  <a:schemeClr val="bg2"/>
                </a:solidFill>
              </a:rPr>
            </a:br>
            <a:r>
              <a:rPr lang="en-US">
                <a:solidFill>
                  <a:schemeClr val="bg2"/>
                </a:solidFill>
              </a:rPr>
              <a:t>sentiment</a:t>
            </a:r>
            <a:br>
              <a:rPr lang="en-US">
                <a:solidFill>
                  <a:schemeClr val="bg2"/>
                </a:solidFill>
              </a:rPr>
            </a:br>
            <a:br>
              <a:rPr lang="en-US">
                <a:solidFill>
                  <a:schemeClr val="bg2"/>
                </a:solidFill>
              </a:rPr>
            </a:br>
            <a:endParaRPr lang="en-US">
              <a:solidFill>
                <a:schemeClr val="bg2"/>
              </a:solidFill>
            </a:endParaRPr>
          </a:p>
        </p:txBody>
      </p:sp>
      <p:sp>
        <p:nvSpPr>
          <p:cNvPr id="7" name="Rectangle 6">
            <a:extLst>
              <a:ext uri="{FF2B5EF4-FFF2-40B4-BE49-F238E27FC236}">
                <a16:creationId xmlns:a16="http://schemas.microsoft.com/office/drawing/2014/main" id="{63AEB015-F8FB-DA45-AA54-193D4DB5A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2500" y="685800"/>
            <a:ext cx="67437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a:extLst>
              <a:ext uri="{FF2B5EF4-FFF2-40B4-BE49-F238E27FC236}">
                <a16:creationId xmlns:a16="http://schemas.microsoft.com/office/drawing/2014/main" id="{7B789835-4A18-1F48-9726-1F1DF4CA8223}"/>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52414" y="1453662"/>
            <a:ext cx="6188026"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392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5DEB908-D1CD-4F2D-8E11-147CE27797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3AD737C-E656-4AA4-816A-3E6836ED3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2500" y="685800"/>
            <a:ext cx="67437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8AB6B508-0A22-476F-92AA-0673871F5C33}"/>
              </a:ext>
            </a:extLst>
          </p:cNvPr>
          <p:cNvSpPr>
            <a:spLocks noGrp="1"/>
          </p:cNvSpPr>
          <p:nvPr>
            <p:ph type="title"/>
          </p:nvPr>
        </p:nvSpPr>
        <p:spPr>
          <a:xfrm>
            <a:off x="5336345" y="1008185"/>
            <a:ext cx="5580183" cy="871104"/>
          </a:xfrm>
        </p:spPr>
        <p:txBody>
          <a:bodyPr>
            <a:normAutofit/>
          </a:bodyPr>
          <a:lstStyle/>
          <a:p>
            <a:pPr algn="ctr"/>
            <a:r>
              <a:rPr lang="en-US" altLang="zh-CN" sz="2700"/>
              <a:t>Methods(Without NLP methods)</a:t>
            </a:r>
            <a:endParaRPr lang="zh-CN" altLang="en-US" sz="2700"/>
          </a:p>
        </p:txBody>
      </p:sp>
      <p:pic>
        <p:nvPicPr>
          <p:cNvPr id="4" name="图片 4" descr="图片包含 表格&#10;&#10;已自动生成说明">
            <a:extLst>
              <a:ext uri="{FF2B5EF4-FFF2-40B4-BE49-F238E27FC236}">
                <a16:creationId xmlns:a16="http://schemas.microsoft.com/office/drawing/2014/main" id="{683F9810-E535-7401-CD9F-936F3DEC1422}"/>
              </a:ext>
            </a:extLst>
          </p:cNvPr>
          <p:cNvPicPr>
            <a:picLocks noChangeAspect="1"/>
          </p:cNvPicPr>
          <p:nvPr/>
        </p:nvPicPr>
        <p:blipFill>
          <a:blip r:embed="rId2"/>
          <a:stretch>
            <a:fillRect/>
          </a:stretch>
        </p:blipFill>
        <p:spPr>
          <a:xfrm>
            <a:off x="1078289" y="685800"/>
            <a:ext cx="2702050" cy="5486400"/>
          </a:xfrm>
          <a:prstGeom prst="rect">
            <a:avLst/>
          </a:prstGeom>
        </p:spPr>
      </p:pic>
      <p:sp>
        <p:nvSpPr>
          <p:cNvPr id="3" name="内容占位符 2">
            <a:extLst>
              <a:ext uri="{FF2B5EF4-FFF2-40B4-BE49-F238E27FC236}">
                <a16:creationId xmlns:a16="http://schemas.microsoft.com/office/drawing/2014/main" id="{CC4B0E0C-C418-4EAF-8F82-465B1883C15A}"/>
              </a:ext>
            </a:extLst>
          </p:cNvPr>
          <p:cNvSpPr>
            <a:spLocks noGrp="1"/>
          </p:cNvSpPr>
          <p:nvPr>
            <p:ph idx="1"/>
          </p:nvPr>
        </p:nvSpPr>
        <p:spPr>
          <a:xfrm>
            <a:off x="5336345" y="2148051"/>
            <a:ext cx="5580183" cy="3556352"/>
          </a:xfrm>
        </p:spPr>
        <p:txBody>
          <a:bodyPr vert="horz" lIns="91440" tIns="45720" rIns="91440" bIns="45720" rtlCol="0">
            <a:normAutofit/>
          </a:bodyPr>
          <a:lstStyle/>
          <a:p>
            <a:pPr>
              <a:buFont typeface="Wingdings" panose="05000000000000000000" pitchFamily="2" charset="2"/>
              <a:buChar char="l"/>
            </a:pPr>
            <a:r>
              <a:rPr lang="en-US" altLang="zh-CN"/>
              <a:t> Linear Regression </a:t>
            </a:r>
          </a:p>
          <a:p>
            <a:pPr>
              <a:buFont typeface="Wingdings" panose="05000000000000000000" pitchFamily="2" charset="2"/>
              <a:buChar char="l"/>
            </a:pPr>
            <a:r>
              <a:rPr lang="en-US" altLang="zh-CN"/>
              <a:t> Decision Tree Regression</a:t>
            </a:r>
          </a:p>
          <a:p>
            <a:pPr>
              <a:buFont typeface="Wingdings" panose="05000000000000000000" pitchFamily="2" charset="2"/>
              <a:buChar char="l"/>
            </a:pPr>
            <a:r>
              <a:rPr lang="en-US" altLang="zh-CN"/>
              <a:t> Gradient Boosting Regressor</a:t>
            </a:r>
          </a:p>
          <a:p>
            <a:pPr>
              <a:buFont typeface="Wingdings" panose="05000000000000000000" pitchFamily="2" charset="2"/>
              <a:buChar char="l"/>
            </a:pPr>
            <a:r>
              <a:rPr lang="en-US" altLang="zh-CN"/>
              <a:t> Stacking Regressors</a:t>
            </a:r>
          </a:p>
          <a:p>
            <a:pPr>
              <a:buFont typeface="Wingdings" panose="05000000000000000000" pitchFamily="2" charset="2"/>
              <a:buChar char="l"/>
            </a:pPr>
            <a:r>
              <a:rPr lang="en-US" altLang="zh-CN"/>
              <a:t> Gradient Boosting Classifiers </a:t>
            </a:r>
          </a:p>
          <a:p>
            <a:pPr>
              <a:buFont typeface="Wingdings" panose="05000000000000000000" pitchFamily="2" charset="2"/>
              <a:buChar char="l"/>
            </a:pPr>
            <a:r>
              <a:rPr lang="en-US" altLang="zh-CN"/>
              <a:t> Random Forest Classifiers</a:t>
            </a:r>
          </a:p>
        </p:txBody>
      </p:sp>
    </p:spTree>
    <p:extLst>
      <p:ext uri="{BB962C8B-B14F-4D97-AF65-F5344CB8AC3E}">
        <p14:creationId xmlns:p14="http://schemas.microsoft.com/office/powerpoint/2010/main" val="2619834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5" descr="文本&#10;&#10;已自动生成说明">
            <a:extLst>
              <a:ext uri="{FF2B5EF4-FFF2-40B4-BE49-F238E27FC236}">
                <a16:creationId xmlns:a16="http://schemas.microsoft.com/office/drawing/2014/main" id="{8F348E39-6FD0-35DF-B2DF-BCF93AA456B6}"/>
              </a:ext>
            </a:extLst>
          </p:cNvPr>
          <p:cNvPicPr>
            <a:picLocks noChangeAspect="1"/>
          </p:cNvPicPr>
          <p:nvPr/>
        </p:nvPicPr>
        <p:blipFill>
          <a:blip r:embed="rId2"/>
          <a:stretch>
            <a:fillRect/>
          </a:stretch>
        </p:blipFill>
        <p:spPr>
          <a:xfrm>
            <a:off x="-3277" y="-3304"/>
            <a:ext cx="12206747" cy="7446349"/>
          </a:xfrm>
          <a:prstGeom prst="rect">
            <a:avLst/>
          </a:prstGeom>
        </p:spPr>
      </p:pic>
    </p:spTree>
    <p:extLst>
      <p:ext uri="{BB962C8B-B14F-4D97-AF65-F5344CB8AC3E}">
        <p14:creationId xmlns:p14="http://schemas.microsoft.com/office/powerpoint/2010/main" val="1774101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7C836CD-47B2-4287-AE51-D866B8697A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A50CAC8-10E2-4E31-9995-4EF17051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06" y="0"/>
            <a:ext cx="5426844"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179AA91A-C4C1-3D47-A799-F1130CE78E38}"/>
              </a:ext>
            </a:extLst>
          </p:cNvPr>
          <p:cNvSpPr>
            <a:spLocks noGrp="1"/>
          </p:cNvSpPr>
          <p:nvPr>
            <p:ph type="title"/>
          </p:nvPr>
        </p:nvSpPr>
        <p:spPr>
          <a:xfrm>
            <a:off x="797442" y="1632861"/>
            <a:ext cx="3870251" cy="5486400"/>
          </a:xfrm>
        </p:spPr>
        <p:txBody>
          <a:bodyPr anchor="ctr">
            <a:normAutofit/>
          </a:bodyPr>
          <a:lstStyle/>
          <a:p>
            <a:pPr algn="ctr"/>
            <a:r>
              <a:rPr lang="en-US" altLang="zh-CN" sz="3600">
                <a:solidFill>
                  <a:schemeClr val="bg2"/>
                </a:solidFill>
              </a:rPr>
              <a:t>Conclusion</a:t>
            </a:r>
            <a:br>
              <a:rPr lang="en-US" altLang="zh-CN" sz="3600">
                <a:solidFill>
                  <a:schemeClr val="bg2"/>
                </a:solidFill>
              </a:rPr>
            </a:br>
            <a:br>
              <a:rPr lang="en-US" altLang="zh-CN" sz="3600">
                <a:solidFill>
                  <a:schemeClr val="bg2"/>
                </a:solidFill>
              </a:rPr>
            </a:br>
            <a:br>
              <a:rPr lang="en-US" altLang="zh-CN" sz="3600">
                <a:solidFill>
                  <a:schemeClr val="bg2"/>
                </a:solidFill>
              </a:rPr>
            </a:br>
            <a:br>
              <a:rPr lang="en-US" altLang="zh-CN" sz="3600">
                <a:solidFill>
                  <a:schemeClr val="bg2"/>
                </a:solidFill>
              </a:rPr>
            </a:br>
            <a:r>
              <a:rPr lang="en-US" altLang="zh-CN" sz="2000">
                <a:solidFill>
                  <a:schemeClr val="bg2"/>
                </a:solidFill>
              </a:rPr>
              <a:t>classifiers have better performance with 5</a:t>
            </a:r>
            <a:r>
              <a:rPr lang="zh-CN" altLang="en-US" sz="2000">
                <a:solidFill>
                  <a:schemeClr val="bg2"/>
                </a:solidFill>
              </a:rPr>
              <a:t> </a:t>
            </a:r>
            <a:r>
              <a:rPr lang="en-US" altLang="zh-CN" sz="2000">
                <a:solidFill>
                  <a:schemeClr val="bg2"/>
                </a:solidFill>
              </a:rPr>
              <a:t>Classes</a:t>
            </a:r>
            <a:br>
              <a:rPr lang="en-US" altLang="zh-CN" sz="2000">
                <a:solidFill>
                  <a:schemeClr val="bg2"/>
                </a:solidFill>
              </a:rPr>
            </a:br>
            <a:endParaRPr lang="en-US" sz="3600">
              <a:solidFill>
                <a:schemeClr val="bg2"/>
              </a:solidFill>
            </a:endParaRPr>
          </a:p>
        </p:txBody>
      </p:sp>
      <p:pic>
        <p:nvPicPr>
          <p:cNvPr id="13" name="图片 15" descr="图片包含 日历&#10;&#10;已自动生成说明">
            <a:extLst>
              <a:ext uri="{FF2B5EF4-FFF2-40B4-BE49-F238E27FC236}">
                <a16:creationId xmlns:a16="http://schemas.microsoft.com/office/drawing/2014/main" id="{16D88DDE-5E3F-604E-B27B-95D22274A9EC}"/>
              </a:ext>
            </a:extLst>
          </p:cNvPr>
          <p:cNvPicPr>
            <a:picLocks noChangeAspect="1"/>
          </p:cNvPicPr>
          <p:nvPr/>
        </p:nvPicPr>
        <p:blipFill>
          <a:blip r:embed="rId2"/>
          <a:stretch>
            <a:fillRect/>
          </a:stretch>
        </p:blipFill>
        <p:spPr>
          <a:xfrm>
            <a:off x="10165968" y="616504"/>
            <a:ext cx="2026032" cy="2049682"/>
          </a:xfrm>
          <a:prstGeom prst="rect">
            <a:avLst/>
          </a:prstGeom>
        </p:spPr>
      </p:pic>
      <p:pic>
        <p:nvPicPr>
          <p:cNvPr id="14" name="图片 16" descr="图表&#10;&#10;已自动生成说明">
            <a:extLst>
              <a:ext uri="{FF2B5EF4-FFF2-40B4-BE49-F238E27FC236}">
                <a16:creationId xmlns:a16="http://schemas.microsoft.com/office/drawing/2014/main" id="{580A5523-E501-2F48-AC29-2BD959F25C28}"/>
              </a:ext>
            </a:extLst>
          </p:cNvPr>
          <p:cNvPicPr>
            <a:picLocks noChangeAspect="1"/>
          </p:cNvPicPr>
          <p:nvPr/>
        </p:nvPicPr>
        <p:blipFill>
          <a:blip r:embed="rId3"/>
          <a:stretch>
            <a:fillRect/>
          </a:stretch>
        </p:blipFill>
        <p:spPr>
          <a:xfrm>
            <a:off x="10165968" y="3109144"/>
            <a:ext cx="2026032" cy="2049682"/>
          </a:xfrm>
          <a:prstGeom prst="rect">
            <a:avLst/>
          </a:prstGeom>
        </p:spPr>
      </p:pic>
      <p:pic>
        <p:nvPicPr>
          <p:cNvPr id="3" name="图片 2">
            <a:extLst>
              <a:ext uri="{FF2B5EF4-FFF2-40B4-BE49-F238E27FC236}">
                <a16:creationId xmlns:a16="http://schemas.microsoft.com/office/drawing/2014/main" id="{3907C368-18FA-D843-AE93-BDE2ED02DD64}"/>
              </a:ext>
            </a:extLst>
          </p:cNvPr>
          <p:cNvPicPr>
            <a:picLocks noChangeAspect="1"/>
          </p:cNvPicPr>
          <p:nvPr/>
        </p:nvPicPr>
        <p:blipFill rotWithShape="1">
          <a:blip r:embed="rId4"/>
          <a:srcRect l="-526" t="9345" r="12771" b="8879"/>
          <a:stretch/>
        </p:blipFill>
        <p:spPr>
          <a:xfrm>
            <a:off x="6562437" y="831882"/>
            <a:ext cx="2241732" cy="1601957"/>
          </a:xfrm>
          <a:prstGeom prst="rect">
            <a:avLst/>
          </a:prstGeom>
        </p:spPr>
      </p:pic>
      <p:pic>
        <p:nvPicPr>
          <p:cNvPr id="5" name="图片 4">
            <a:extLst>
              <a:ext uri="{FF2B5EF4-FFF2-40B4-BE49-F238E27FC236}">
                <a16:creationId xmlns:a16="http://schemas.microsoft.com/office/drawing/2014/main" id="{0D5EFC1D-F489-2447-9FED-B5A7BB22EA1B}"/>
              </a:ext>
            </a:extLst>
          </p:cNvPr>
          <p:cNvPicPr>
            <a:picLocks noChangeAspect="1"/>
          </p:cNvPicPr>
          <p:nvPr/>
        </p:nvPicPr>
        <p:blipFill rotWithShape="1">
          <a:blip r:embed="rId5"/>
          <a:srcRect l="214" t="8341" r="12459" b="8229"/>
          <a:stretch/>
        </p:blipFill>
        <p:spPr>
          <a:xfrm>
            <a:off x="6624090" y="3220222"/>
            <a:ext cx="2334126" cy="1710043"/>
          </a:xfrm>
          <a:prstGeom prst="rect">
            <a:avLst/>
          </a:prstGeom>
        </p:spPr>
      </p:pic>
      <p:sp>
        <p:nvSpPr>
          <p:cNvPr id="15" name="文本框 14">
            <a:extLst>
              <a:ext uri="{FF2B5EF4-FFF2-40B4-BE49-F238E27FC236}">
                <a16:creationId xmlns:a16="http://schemas.microsoft.com/office/drawing/2014/main" id="{BFB02011-B917-E346-8090-14E8C7ACFABC}"/>
              </a:ext>
            </a:extLst>
          </p:cNvPr>
          <p:cNvSpPr txBox="1"/>
          <p:nvPr/>
        </p:nvSpPr>
        <p:spPr>
          <a:xfrm>
            <a:off x="5627948" y="247455"/>
            <a:ext cx="6102926" cy="369332"/>
          </a:xfrm>
          <a:prstGeom prst="rect">
            <a:avLst/>
          </a:prstGeom>
          <a:noFill/>
        </p:spPr>
        <p:txBody>
          <a:bodyPr wrap="square">
            <a:spAutoFit/>
          </a:bodyPr>
          <a:lstStyle/>
          <a:p>
            <a:pPr>
              <a:buFont typeface="Wingdings" panose="05000000000000000000" pitchFamily="2" charset="2"/>
              <a:buChar char="l"/>
            </a:pPr>
            <a:r>
              <a:rPr lang="en-US" altLang="zh-CN"/>
              <a:t>Random Forest Classifiers</a:t>
            </a:r>
          </a:p>
        </p:txBody>
      </p:sp>
      <p:sp>
        <p:nvSpPr>
          <p:cNvPr id="16" name="文本框 15">
            <a:extLst>
              <a:ext uri="{FF2B5EF4-FFF2-40B4-BE49-F238E27FC236}">
                <a16:creationId xmlns:a16="http://schemas.microsoft.com/office/drawing/2014/main" id="{3CE8F8FF-92CC-8847-8991-107C52A98A8F}"/>
              </a:ext>
            </a:extLst>
          </p:cNvPr>
          <p:cNvSpPr txBox="1"/>
          <p:nvPr/>
        </p:nvSpPr>
        <p:spPr>
          <a:xfrm>
            <a:off x="5627948" y="2749106"/>
            <a:ext cx="6102926" cy="369332"/>
          </a:xfrm>
          <a:prstGeom prst="rect">
            <a:avLst/>
          </a:prstGeom>
          <a:noFill/>
        </p:spPr>
        <p:txBody>
          <a:bodyPr wrap="square">
            <a:spAutoFit/>
          </a:bodyPr>
          <a:lstStyle/>
          <a:p>
            <a:pPr>
              <a:buFont typeface="Wingdings" panose="05000000000000000000" pitchFamily="2" charset="2"/>
              <a:buChar char="l"/>
            </a:pPr>
            <a:r>
              <a:rPr lang="en-US" altLang="zh-CN"/>
              <a:t>Gradient Boosting Classifiers </a:t>
            </a:r>
          </a:p>
        </p:txBody>
      </p:sp>
      <p:sp>
        <p:nvSpPr>
          <p:cNvPr id="17" name="文本框 16">
            <a:extLst>
              <a:ext uri="{FF2B5EF4-FFF2-40B4-BE49-F238E27FC236}">
                <a16:creationId xmlns:a16="http://schemas.microsoft.com/office/drawing/2014/main" id="{D6FA4E4E-8660-684D-98AC-5003C0393987}"/>
              </a:ext>
            </a:extLst>
          </p:cNvPr>
          <p:cNvSpPr txBox="1"/>
          <p:nvPr/>
        </p:nvSpPr>
        <p:spPr>
          <a:xfrm>
            <a:off x="6095999" y="5458620"/>
            <a:ext cx="5875421" cy="1200329"/>
          </a:xfrm>
          <a:prstGeom prst="rect">
            <a:avLst/>
          </a:prstGeom>
          <a:noFill/>
        </p:spPr>
        <p:txBody>
          <a:bodyPr wrap="square" rtlCol="0">
            <a:spAutoFit/>
          </a:bodyPr>
          <a:lstStyle/>
          <a:p>
            <a:r>
              <a:rPr kumimoji="1" lang="en-US" altLang="zh-CN"/>
              <a:t>Restaurants should pay more attention to the above factors when they are trying to build reputation and get higher score. The most important factor is review counts followed by close time at weekend and open time at weekend.</a:t>
            </a:r>
            <a:endParaRPr kumimoji="1" lang="zh-CN" altLang="en-US"/>
          </a:p>
        </p:txBody>
      </p:sp>
    </p:spTree>
    <p:extLst>
      <p:ext uri="{BB962C8B-B14F-4D97-AF65-F5344CB8AC3E}">
        <p14:creationId xmlns:p14="http://schemas.microsoft.com/office/powerpoint/2010/main" val="3826078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7C836CD-47B2-4287-AE51-D866B8697A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A50CAC8-10E2-4E31-9995-4EF17051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06" y="0"/>
            <a:ext cx="5426844"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179AA91A-C4C1-3D47-A799-F1130CE78E38}"/>
              </a:ext>
            </a:extLst>
          </p:cNvPr>
          <p:cNvSpPr>
            <a:spLocks noGrp="1"/>
          </p:cNvSpPr>
          <p:nvPr>
            <p:ph type="title"/>
          </p:nvPr>
        </p:nvSpPr>
        <p:spPr>
          <a:xfrm>
            <a:off x="797442" y="1632861"/>
            <a:ext cx="3870251" cy="5486400"/>
          </a:xfrm>
        </p:spPr>
        <p:txBody>
          <a:bodyPr anchor="ctr">
            <a:normAutofit/>
          </a:bodyPr>
          <a:lstStyle/>
          <a:p>
            <a:pPr algn="ctr"/>
            <a:r>
              <a:rPr lang="en-US" altLang="zh-CN" sz="3600" err="1">
                <a:solidFill>
                  <a:schemeClr val="bg2"/>
                </a:solidFill>
              </a:rPr>
              <a:t>ROuND</a:t>
            </a:r>
            <a:r>
              <a:rPr lang="en-US" altLang="zh-CN" sz="3600">
                <a:solidFill>
                  <a:schemeClr val="bg2"/>
                </a:solidFill>
              </a:rPr>
              <a:t>-HALF-UP</a:t>
            </a:r>
            <a:br>
              <a:rPr lang="en-US" altLang="zh-CN" sz="3600"/>
            </a:br>
            <a:br>
              <a:rPr lang="en-US" altLang="zh-CN" sz="3600"/>
            </a:br>
            <a:br>
              <a:rPr lang="en-US" altLang="zh-CN" sz="3600"/>
            </a:br>
            <a:br>
              <a:rPr lang="en-US" altLang="zh-CN" sz="3600"/>
            </a:br>
            <a:r>
              <a:rPr lang="en-US" altLang="zh-CN" sz="2000">
                <a:solidFill>
                  <a:schemeClr val="bg2"/>
                </a:solidFill>
              </a:rPr>
              <a:t>classifiers have better performance with 5</a:t>
            </a:r>
            <a:r>
              <a:rPr lang="zh-CN" altLang="en-US" sz="2000">
                <a:solidFill>
                  <a:schemeClr val="bg2"/>
                </a:solidFill>
              </a:rPr>
              <a:t> </a:t>
            </a:r>
            <a:r>
              <a:rPr lang="en-US" altLang="zh-CN" sz="2000">
                <a:solidFill>
                  <a:schemeClr val="bg2"/>
                </a:solidFill>
              </a:rPr>
              <a:t>Classes</a:t>
            </a:r>
            <a:br>
              <a:rPr lang="en-US" altLang="zh-CN" sz="2000"/>
            </a:br>
            <a:endParaRPr lang="en-US" sz="3600">
              <a:solidFill>
                <a:schemeClr val="bg2"/>
              </a:solidFill>
            </a:endParaRPr>
          </a:p>
        </p:txBody>
      </p:sp>
      <p:pic>
        <p:nvPicPr>
          <p:cNvPr id="13" name="图片 15" descr="图片包含 日历&#10;&#10;已自动生成说明">
            <a:extLst>
              <a:ext uri="{FF2B5EF4-FFF2-40B4-BE49-F238E27FC236}">
                <a16:creationId xmlns:a16="http://schemas.microsoft.com/office/drawing/2014/main" id="{16D88DDE-5E3F-604E-B27B-95D22274A9EC}"/>
              </a:ext>
            </a:extLst>
          </p:cNvPr>
          <p:cNvPicPr>
            <a:picLocks noChangeAspect="1"/>
          </p:cNvPicPr>
          <p:nvPr/>
        </p:nvPicPr>
        <p:blipFill>
          <a:blip r:embed="rId2"/>
          <a:stretch>
            <a:fillRect/>
          </a:stretch>
        </p:blipFill>
        <p:spPr>
          <a:xfrm>
            <a:off x="6062891" y="446520"/>
            <a:ext cx="2026032" cy="2049682"/>
          </a:xfrm>
          <a:prstGeom prst="rect">
            <a:avLst/>
          </a:prstGeom>
        </p:spPr>
      </p:pic>
      <p:pic>
        <p:nvPicPr>
          <p:cNvPr id="14" name="图片 16" descr="图表&#10;&#10;已自动生成说明">
            <a:extLst>
              <a:ext uri="{FF2B5EF4-FFF2-40B4-BE49-F238E27FC236}">
                <a16:creationId xmlns:a16="http://schemas.microsoft.com/office/drawing/2014/main" id="{580A5523-E501-2F48-AC29-2BD959F25C28}"/>
              </a:ext>
            </a:extLst>
          </p:cNvPr>
          <p:cNvPicPr>
            <a:picLocks noChangeAspect="1"/>
          </p:cNvPicPr>
          <p:nvPr/>
        </p:nvPicPr>
        <p:blipFill>
          <a:blip r:embed="rId3"/>
          <a:stretch>
            <a:fillRect/>
          </a:stretch>
        </p:blipFill>
        <p:spPr>
          <a:xfrm>
            <a:off x="6098060" y="3636683"/>
            <a:ext cx="2026032" cy="2049682"/>
          </a:xfrm>
          <a:prstGeom prst="rect">
            <a:avLst/>
          </a:prstGeom>
        </p:spPr>
      </p:pic>
      <p:sp>
        <p:nvSpPr>
          <p:cNvPr id="15" name="文本框 14">
            <a:extLst>
              <a:ext uri="{FF2B5EF4-FFF2-40B4-BE49-F238E27FC236}">
                <a16:creationId xmlns:a16="http://schemas.microsoft.com/office/drawing/2014/main" id="{BFB02011-B917-E346-8090-14E8C7ACFABC}"/>
              </a:ext>
            </a:extLst>
          </p:cNvPr>
          <p:cNvSpPr txBox="1"/>
          <p:nvPr/>
        </p:nvSpPr>
        <p:spPr>
          <a:xfrm>
            <a:off x="5627948" y="247455"/>
            <a:ext cx="6102926" cy="369332"/>
          </a:xfrm>
          <a:prstGeom prst="rect">
            <a:avLst/>
          </a:prstGeom>
          <a:noFill/>
        </p:spPr>
        <p:txBody>
          <a:bodyPr wrap="square">
            <a:spAutoFit/>
          </a:bodyPr>
          <a:lstStyle/>
          <a:p>
            <a:pPr>
              <a:buFont typeface="Wingdings" panose="05000000000000000000" pitchFamily="2" charset="2"/>
              <a:buChar char="l"/>
            </a:pPr>
            <a:r>
              <a:rPr lang="en-US" altLang="zh-CN"/>
              <a:t>Random Forest Classifiers</a:t>
            </a:r>
          </a:p>
        </p:txBody>
      </p:sp>
      <p:sp>
        <p:nvSpPr>
          <p:cNvPr id="16" name="文本框 15">
            <a:extLst>
              <a:ext uri="{FF2B5EF4-FFF2-40B4-BE49-F238E27FC236}">
                <a16:creationId xmlns:a16="http://schemas.microsoft.com/office/drawing/2014/main" id="{3CE8F8FF-92CC-8847-8991-107C52A98A8F}"/>
              </a:ext>
            </a:extLst>
          </p:cNvPr>
          <p:cNvSpPr txBox="1"/>
          <p:nvPr/>
        </p:nvSpPr>
        <p:spPr>
          <a:xfrm>
            <a:off x="5627948" y="3135968"/>
            <a:ext cx="6102926" cy="369332"/>
          </a:xfrm>
          <a:prstGeom prst="rect">
            <a:avLst/>
          </a:prstGeom>
          <a:noFill/>
        </p:spPr>
        <p:txBody>
          <a:bodyPr wrap="square">
            <a:spAutoFit/>
          </a:bodyPr>
          <a:lstStyle/>
          <a:p>
            <a:pPr>
              <a:buFont typeface="Wingdings" panose="05000000000000000000" pitchFamily="2" charset="2"/>
              <a:buChar char="l"/>
            </a:pPr>
            <a:r>
              <a:rPr lang="en-US" altLang="zh-CN"/>
              <a:t>Gradient Boosting Classifiers </a:t>
            </a:r>
          </a:p>
        </p:txBody>
      </p:sp>
      <p:pic>
        <p:nvPicPr>
          <p:cNvPr id="2" name="图片 3" descr="文本&#10;&#10;已自动生成说明">
            <a:extLst>
              <a:ext uri="{FF2B5EF4-FFF2-40B4-BE49-F238E27FC236}">
                <a16:creationId xmlns:a16="http://schemas.microsoft.com/office/drawing/2014/main" id="{16C98C2E-B4DC-E40E-EA05-F6C843D35857}"/>
              </a:ext>
            </a:extLst>
          </p:cNvPr>
          <p:cNvPicPr>
            <a:picLocks noChangeAspect="1"/>
          </p:cNvPicPr>
          <p:nvPr/>
        </p:nvPicPr>
        <p:blipFill rotWithShape="1">
          <a:blip r:embed="rId4"/>
          <a:srcRect t="81678" r="-102" b="-171"/>
          <a:stretch/>
        </p:blipFill>
        <p:spPr>
          <a:xfrm>
            <a:off x="5703278" y="2496432"/>
            <a:ext cx="5761954" cy="634492"/>
          </a:xfrm>
          <a:prstGeom prst="rect">
            <a:avLst/>
          </a:prstGeom>
        </p:spPr>
      </p:pic>
      <p:pic>
        <p:nvPicPr>
          <p:cNvPr id="4" name="图片 5">
            <a:extLst>
              <a:ext uri="{FF2B5EF4-FFF2-40B4-BE49-F238E27FC236}">
                <a16:creationId xmlns:a16="http://schemas.microsoft.com/office/drawing/2014/main" id="{E39B0115-0773-587A-23B0-9E43E0AA47D8}"/>
              </a:ext>
            </a:extLst>
          </p:cNvPr>
          <p:cNvPicPr>
            <a:picLocks noChangeAspect="1"/>
          </p:cNvPicPr>
          <p:nvPr/>
        </p:nvPicPr>
        <p:blipFill>
          <a:blip r:embed="rId5"/>
          <a:stretch>
            <a:fillRect/>
          </a:stretch>
        </p:blipFill>
        <p:spPr>
          <a:xfrm>
            <a:off x="9461621" y="455733"/>
            <a:ext cx="2002450" cy="2042748"/>
          </a:xfrm>
          <a:prstGeom prst="rect">
            <a:avLst/>
          </a:prstGeom>
        </p:spPr>
      </p:pic>
      <p:sp>
        <p:nvSpPr>
          <p:cNvPr id="6" name="箭头: 右 5">
            <a:extLst>
              <a:ext uri="{FF2B5EF4-FFF2-40B4-BE49-F238E27FC236}">
                <a16:creationId xmlns:a16="http://schemas.microsoft.com/office/drawing/2014/main" id="{286DCC2B-C1FC-1DD1-77C3-201BC5B20812}"/>
              </a:ext>
            </a:extLst>
          </p:cNvPr>
          <p:cNvSpPr/>
          <p:nvPr/>
        </p:nvSpPr>
        <p:spPr>
          <a:xfrm>
            <a:off x="8256211" y="1234791"/>
            <a:ext cx="978876" cy="486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a16="http://schemas.microsoft.com/office/drawing/2014/main" id="{361C3D6D-D41C-B413-88EA-A5A44993849A}"/>
              </a:ext>
            </a:extLst>
          </p:cNvPr>
          <p:cNvSpPr/>
          <p:nvPr/>
        </p:nvSpPr>
        <p:spPr>
          <a:xfrm>
            <a:off x="8256210" y="4329683"/>
            <a:ext cx="978876" cy="486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10" descr="图片包含 图表&#10;&#10;已自动生成说明">
            <a:extLst>
              <a:ext uri="{FF2B5EF4-FFF2-40B4-BE49-F238E27FC236}">
                <a16:creationId xmlns:a16="http://schemas.microsoft.com/office/drawing/2014/main" id="{F9A6D578-F2F9-D9CD-6798-58290828DB44}"/>
              </a:ext>
            </a:extLst>
          </p:cNvPr>
          <p:cNvPicPr>
            <a:picLocks noChangeAspect="1"/>
          </p:cNvPicPr>
          <p:nvPr/>
        </p:nvPicPr>
        <p:blipFill>
          <a:blip r:embed="rId6"/>
          <a:stretch>
            <a:fillRect/>
          </a:stretch>
        </p:blipFill>
        <p:spPr>
          <a:xfrm>
            <a:off x="9385423" y="3503734"/>
            <a:ext cx="2154849" cy="2183424"/>
          </a:xfrm>
          <a:prstGeom prst="rect">
            <a:avLst/>
          </a:prstGeom>
        </p:spPr>
      </p:pic>
      <p:pic>
        <p:nvPicPr>
          <p:cNvPr id="12" name="图片 18" descr="文本&#10;&#10;已自动生成说明">
            <a:extLst>
              <a:ext uri="{FF2B5EF4-FFF2-40B4-BE49-F238E27FC236}">
                <a16:creationId xmlns:a16="http://schemas.microsoft.com/office/drawing/2014/main" id="{19ECF3E2-F2E2-DC76-781A-440AC5256D7E}"/>
              </a:ext>
            </a:extLst>
          </p:cNvPr>
          <p:cNvPicPr>
            <a:picLocks noChangeAspect="1"/>
          </p:cNvPicPr>
          <p:nvPr/>
        </p:nvPicPr>
        <p:blipFill rotWithShape="1">
          <a:blip r:embed="rId7"/>
          <a:srcRect l="-766" t="83264" r="766" b="-968"/>
          <a:stretch/>
        </p:blipFill>
        <p:spPr>
          <a:xfrm>
            <a:off x="5843954" y="5859547"/>
            <a:ext cx="6084285" cy="597550"/>
          </a:xfrm>
          <a:prstGeom prst="rect">
            <a:avLst/>
          </a:prstGeom>
        </p:spPr>
      </p:pic>
    </p:spTree>
    <p:extLst>
      <p:ext uri="{BB962C8B-B14F-4D97-AF65-F5344CB8AC3E}">
        <p14:creationId xmlns:p14="http://schemas.microsoft.com/office/powerpoint/2010/main" val="651946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8F9C8D-CB62-6144-ADE5-1C82E2BA45FF}"/>
              </a:ext>
            </a:extLst>
          </p:cNvPr>
          <p:cNvSpPr>
            <a:spLocks noGrp="1"/>
          </p:cNvSpPr>
          <p:nvPr>
            <p:ph type="title"/>
          </p:nvPr>
        </p:nvSpPr>
        <p:spPr>
          <a:xfrm>
            <a:off x="1371599" y="1010097"/>
            <a:ext cx="9486901" cy="1010088"/>
          </a:xfrm>
        </p:spPr>
        <p:txBody>
          <a:bodyPr anchor="b">
            <a:normAutofit/>
          </a:bodyPr>
          <a:lstStyle/>
          <a:p>
            <a:pPr algn="ctr"/>
            <a:r>
              <a:rPr lang="en-US" b="1" dirty="0"/>
              <a:t>Aim &amp; Work Flow</a:t>
            </a:r>
            <a:endParaRPr lang="en-US" dirty="0"/>
          </a:p>
        </p:txBody>
      </p:sp>
      <p:sp>
        <p:nvSpPr>
          <p:cNvPr id="3" name="Content Placeholder 2">
            <a:extLst>
              <a:ext uri="{FF2B5EF4-FFF2-40B4-BE49-F238E27FC236}">
                <a16:creationId xmlns:a16="http://schemas.microsoft.com/office/drawing/2014/main" id="{2D751C14-BDFE-D844-813E-E0E24F3B2C5C}"/>
              </a:ext>
            </a:extLst>
          </p:cNvPr>
          <p:cNvSpPr>
            <a:spLocks noGrp="1"/>
          </p:cNvSpPr>
          <p:nvPr>
            <p:ph idx="1"/>
          </p:nvPr>
        </p:nvSpPr>
        <p:spPr>
          <a:xfrm>
            <a:off x="1371600" y="2206257"/>
            <a:ext cx="9486901" cy="3540642"/>
          </a:xfrm>
        </p:spPr>
        <p:txBody>
          <a:bodyPr>
            <a:normAutofit/>
          </a:bodyPr>
          <a:lstStyle/>
          <a:p>
            <a:pPr fontAlgn="base"/>
            <a:r>
              <a:rPr lang="en-US" b="1"/>
              <a:t>AIM:</a:t>
            </a:r>
            <a:r>
              <a:rPr lang="en-US"/>
              <a:t>  Predict the stars of restaurants based on the accessible data</a:t>
            </a:r>
          </a:p>
          <a:p>
            <a:pPr fontAlgn="base"/>
            <a:r>
              <a:rPr lang="en-US" b="1"/>
              <a:t>Work Flow:</a:t>
            </a:r>
            <a:endParaRPr lang="en-US"/>
          </a:p>
          <a:p>
            <a:pPr fontAlgn="base"/>
            <a:r>
              <a:rPr lang="en-US"/>
              <a:t>Data cleaning</a:t>
            </a:r>
          </a:p>
          <a:p>
            <a:pPr fontAlgn="base"/>
            <a:r>
              <a:rPr lang="en-US"/>
              <a:t>Data visualization</a:t>
            </a:r>
          </a:p>
          <a:p>
            <a:pPr fontAlgn="base"/>
            <a:r>
              <a:rPr lang="en-US"/>
              <a:t>Model training</a:t>
            </a:r>
          </a:p>
          <a:p>
            <a:pPr fontAlgn="base"/>
            <a:r>
              <a:rPr lang="en-US"/>
              <a:t>Predication</a:t>
            </a:r>
          </a:p>
          <a:p>
            <a:endParaRPr lang="en-US"/>
          </a:p>
        </p:txBody>
      </p:sp>
    </p:spTree>
    <p:extLst>
      <p:ext uri="{BB962C8B-B14F-4D97-AF65-F5344CB8AC3E}">
        <p14:creationId xmlns:p14="http://schemas.microsoft.com/office/powerpoint/2010/main" val="3618045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5B7B84E1-57D0-963A-D66C-C8F46DC6492A}"/>
              </a:ext>
            </a:extLst>
          </p:cNvPr>
          <p:cNvSpPr>
            <a:spLocks noGrp="1"/>
          </p:cNvSpPr>
          <p:nvPr>
            <p:ph type="title"/>
          </p:nvPr>
        </p:nvSpPr>
        <p:spPr>
          <a:xfrm>
            <a:off x="1371599" y="1010097"/>
            <a:ext cx="9486901" cy="1010088"/>
          </a:xfrm>
        </p:spPr>
        <p:txBody>
          <a:bodyPr anchor="ctr">
            <a:normAutofit/>
          </a:bodyPr>
          <a:lstStyle/>
          <a:p>
            <a:pPr algn="ctr"/>
            <a:r>
              <a:rPr lang="en-US" altLang="zh-CN"/>
              <a:t>NLP</a:t>
            </a:r>
            <a:br>
              <a:rPr lang="en-US" altLang="zh-CN"/>
            </a:br>
            <a:r>
              <a:rPr lang="en-US" altLang="zh-CN"/>
              <a:t>Using Reviews of Restaurants</a:t>
            </a:r>
            <a:endParaRPr lang="zh-CN" altLang="en-US"/>
          </a:p>
        </p:txBody>
      </p:sp>
      <p:graphicFrame>
        <p:nvGraphicFramePr>
          <p:cNvPr id="4" name="内容占位符 3">
            <a:extLst>
              <a:ext uri="{FF2B5EF4-FFF2-40B4-BE49-F238E27FC236}">
                <a16:creationId xmlns:a16="http://schemas.microsoft.com/office/drawing/2014/main" id="{98A21E43-3A08-03BB-6EF0-FBA81EF491F2}"/>
              </a:ext>
            </a:extLst>
          </p:cNvPr>
          <p:cNvGraphicFramePr>
            <a:graphicFrameLocks noGrp="1"/>
          </p:cNvGraphicFramePr>
          <p:nvPr>
            <p:ph idx="1"/>
            <p:extLst>
              <p:ext uri="{D42A27DB-BD31-4B8C-83A1-F6EECF244321}">
                <p14:modId xmlns:p14="http://schemas.microsoft.com/office/powerpoint/2010/main" val="2672146851"/>
              </p:ext>
            </p:extLst>
          </p:nvPr>
        </p:nvGraphicFramePr>
        <p:xfrm>
          <a:off x="1621253" y="2166240"/>
          <a:ext cx="8987591" cy="36816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86852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0">
            <a:extLst>
              <a:ext uri="{FF2B5EF4-FFF2-40B4-BE49-F238E27FC236}">
                <a16:creationId xmlns:a16="http://schemas.microsoft.com/office/drawing/2014/main" id="{FA353622-9473-4647-B6DD-0BCEFAE7EA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2">
            <a:extLst>
              <a:ext uri="{FF2B5EF4-FFF2-40B4-BE49-F238E27FC236}">
                <a16:creationId xmlns:a16="http://schemas.microsoft.com/office/drawing/2014/main" id="{3CDD598B-FD22-4A82-9548-F3E60665D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9716" y="1"/>
            <a:ext cx="4638484"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3BE1AA-9E6A-2848-8FCF-E3C9AA015C7F}"/>
              </a:ext>
            </a:extLst>
          </p:cNvPr>
          <p:cNvSpPr>
            <a:spLocks noGrp="1"/>
          </p:cNvSpPr>
          <p:nvPr>
            <p:ph type="title"/>
          </p:nvPr>
        </p:nvSpPr>
        <p:spPr>
          <a:xfrm>
            <a:off x="4501679" y="3862754"/>
            <a:ext cx="3391786" cy="1147090"/>
          </a:xfrm>
        </p:spPr>
        <p:txBody>
          <a:bodyPr vert="horz" lIns="91440" tIns="45720" rIns="91440" bIns="45720" rtlCol="0" anchor="b">
            <a:normAutofit fontScale="90000"/>
          </a:bodyPr>
          <a:lstStyle/>
          <a:p>
            <a:pPr algn="ctr"/>
            <a:br>
              <a:rPr lang="en-US" sz="2800" kern="1200" cap="all" spc="300" baseline="0"/>
            </a:br>
            <a:r>
              <a:rPr lang="en-US" sz="2800" kern="1200" cap="all" spc="300" baseline="0">
                <a:solidFill>
                  <a:schemeClr val="bg2"/>
                </a:solidFill>
                <a:latin typeface="+mj-lt"/>
                <a:ea typeface="+mj-ea"/>
                <a:cs typeface="+mj-cs"/>
              </a:rPr>
              <a:t>DATA </a:t>
            </a:r>
            <a:r>
              <a:rPr lang="en-US" sz="2800">
                <a:solidFill>
                  <a:schemeClr val="bg2"/>
                </a:solidFill>
              </a:rPr>
              <a:t>processing</a:t>
            </a:r>
            <a:endParaRPr lang="en-US" altLang="zh-CN" sz="2800" kern="1200" cap="all" spc="300" baseline="0">
              <a:solidFill>
                <a:schemeClr val="bg2"/>
              </a:solidFill>
              <a:latin typeface="+mj-lt"/>
            </a:endParaRPr>
          </a:p>
        </p:txBody>
      </p:sp>
      <p:sp>
        <p:nvSpPr>
          <p:cNvPr id="44" name="TextBox 43">
            <a:extLst>
              <a:ext uri="{FF2B5EF4-FFF2-40B4-BE49-F238E27FC236}">
                <a16:creationId xmlns:a16="http://schemas.microsoft.com/office/drawing/2014/main" id="{46E3B28A-3EA1-044C-98D5-D8DAD3FA4184}"/>
              </a:ext>
            </a:extLst>
          </p:cNvPr>
          <p:cNvSpPr txBox="1"/>
          <p:nvPr/>
        </p:nvSpPr>
        <p:spPr>
          <a:xfrm>
            <a:off x="46675" y="778167"/>
            <a:ext cx="4349616" cy="461665"/>
          </a:xfrm>
          <a:prstGeom prst="rect">
            <a:avLst/>
          </a:prstGeom>
          <a:noFill/>
        </p:spPr>
        <p:txBody>
          <a:bodyPr wrap="square" lIns="91440" tIns="45720" rIns="91440" bIns="45720" rtlCol="0" anchor="t">
            <a:spAutoFit/>
          </a:bodyPr>
          <a:lstStyle/>
          <a:p>
            <a:r>
              <a:rPr lang="en-US" altLang="zh-CN" sz="2400" b="1">
                <a:solidFill>
                  <a:srgbClr val="000000"/>
                </a:solidFill>
                <a:latin typeface="+mj-lt"/>
              </a:rPr>
              <a:t>Reviews for each restaurant</a:t>
            </a:r>
            <a:endParaRPr lang="zh-CN" altLang="en-US" sz="1400"/>
          </a:p>
        </p:txBody>
      </p:sp>
      <p:sp>
        <p:nvSpPr>
          <p:cNvPr id="3" name="箭头: 下 2">
            <a:extLst>
              <a:ext uri="{FF2B5EF4-FFF2-40B4-BE49-F238E27FC236}">
                <a16:creationId xmlns:a16="http://schemas.microsoft.com/office/drawing/2014/main" id="{F75F4A2F-1D4B-F44E-5F2C-5D32487A8A1D}"/>
              </a:ext>
            </a:extLst>
          </p:cNvPr>
          <p:cNvSpPr/>
          <p:nvPr/>
        </p:nvSpPr>
        <p:spPr>
          <a:xfrm>
            <a:off x="1199622" y="1562335"/>
            <a:ext cx="486507" cy="11547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43">
            <a:extLst>
              <a:ext uri="{FF2B5EF4-FFF2-40B4-BE49-F238E27FC236}">
                <a16:creationId xmlns:a16="http://schemas.microsoft.com/office/drawing/2014/main" id="{86AD498E-4A57-F475-7D81-3E8001A2F513}"/>
              </a:ext>
            </a:extLst>
          </p:cNvPr>
          <p:cNvSpPr txBox="1"/>
          <p:nvPr/>
        </p:nvSpPr>
        <p:spPr>
          <a:xfrm>
            <a:off x="-47109" y="5232936"/>
            <a:ext cx="4349616" cy="400110"/>
          </a:xfrm>
          <a:prstGeom prst="rect">
            <a:avLst/>
          </a:prstGeom>
          <a:noFill/>
        </p:spPr>
        <p:txBody>
          <a:bodyPr wrap="square" lIns="91440" tIns="45720" rIns="91440" bIns="45720" rtlCol="0" anchor="t">
            <a:spAutoFit/>
          </a:bodyPr>
          <a:lstStyle/>
          <a:p>
            <a:r>
              <a:rPr lang="en-US" sz="2000" b="1">
                <a:latin typeface="Goudy Old Style"/>
              </a:rPr>
              <a:t>Bag of Words </a:t>
            </a:r>
            <a:r>
              <a:rPr lang="en-US" altLang="zh-CN" sz="2000" b="1">
                <a:latin typeface="Goudy Old Style"/>
              </a:rPr>
              <a:t>for each restaurant</a:t>
            </a:r>
            <a:endParaRPr lang="zh-CN" altLang="en-US" sz="1200">
              <a:latin typeface="Gill Sans MT"/>
            </a:endParaRPr>
          </a:p>
        </p:txBody>
      </p:sp>
      <p:sp>
        <p:nvSpPr>
          <p:cNvPr id="4" name="文本框 3">
            <a:extLst>
              <a:ext uri="{FF2B5EF4-FFF2-40B4-BE49-F238E27FC236}">
                <a16:creationId xmlns:a16="http://schemas.microsoft.com/office/drawing/2014/main" id="{4736F489-81CE-747B-B5C5-A0EE97FF3B88}"/>
              </a:ext>
            </a:extLst>
          </p:cNvPr>
          <p:cNvSpPr txBox="1"/>
          <p:nvPr/>
        </p:nvSpPr>
        <p:spPr>
          <a:xfrm>
            <a:off x="1760661" y="165515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CN" altLang="en-US"/>
              <a:t>Tokenization</a:t>
            </a:r>
            <a:endParaRPr lang="zh-CN"/>
          </a:p>
        </p:txBody>
      </p:sp>
      <p:sp>
        <p:nvSpPr>
          <p:cNvPr id="18" name="箭头: 下 17">
            <a:extLst>
              <a:ext uri="{FF2B5EF4-FFF2-40B4-BE49-F238E27FC236}">
                <a16:creationId xmlns:a16="http://schemas.microsoft.com/office/drawing/2014/main" id="{3B833475-8542-3883-A721-B65580C9C71A}"/>
              </a:ext>
            </a:extLst>
          </p:cNvPr>
          <p:cNvSpPr/>
          <p:nvPr/>
        </p:nvSpPr>
        <p:spPr>
          <a:xfrm>
            <a:off x="1275820" y="3854195"/>
            <a:ext cx="486507" cy="11547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A84F90E2-69B6-6B14-3119-AD83825A6955}"/>
              </a:ext>
            </a:extLst>
          </p:cNvPr>
          <p:cNvSpPr txBox="1"/>
          <p:nvPr/>
        </p:nvSpPr>
        <p:spPr>
          <a:xfrm>
            <a:off x="1825136" y="398804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CN" altLang="en-US"/>
              <a:t>Lemmatization</a:t>
            </a:r>
            <a:endParaRPr lang="zh-CN"/>
          </a:p>
        </p:txBody>
      </p:sp>
      <p:sp>
        <p:nvSpPr>
          <p:cNvPr id="21" name="箭头: 下 20">
            <a:extLst>
              <a:ext uri="{FF2B5EF4-FFF2-40B4-BE49-F238E27FC236}">
                <a16:creationId xmlns:a16="http://schemas.microsoft.com/office/drawing/2014/main" id="{B1F7B8A1-A5D9-44F8-E10A-6A87339D27C9}"/>
              </a:ext>
            </a:extLst>
          </p:cNvPr>
          <p:cNvSpPr/>
          <p:nvPr/>
        </p:nvSpPr>
        <p:spPr>
          <a:xfrm>
            <a:off x="8866514" y="1480272"/>
            <a:ext cx="486507" cy="11547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F21BAC8F-7ED9-6DB0-0C20-3228D15D5E2D}"/>
              </a:ext>
            </a:extLst>
          </p:cNvPr>
          <p:cNvSpPr txBox="1"/>
          <p:nvPr/>
        </p:nvSpPr>
        <p:spPr>
          <a:xfrm>
            <a:off x="1872028" y="435732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CN" altLang="en-US"/>
              <a:t>Stemming</a:t>
            </a:r>
            <a:endParaRPr lang="zh-CN"/>
          </a:p>
        </p:txBody>
      </p:sp>
      <p:sp>
        <p:nvSpPr>
          <p:cNvPr id="31" name="TextBox 43">
            <a:extLst>
              <a:ext uri="{FF2B5EF4-FFF2-40B4-BE49-F238E27FC236}">
                <a16:creationId xmlns:a16="http://schemas.microsoft.com/office/drawing/2014/main" id="{899FB2F9-3945-628F-E5C0-3E326465A3AE}"/>
              </a:ext>
            </a:extLst>
          </p:cNvPr>
          <p:cNvSpPr txBox="1"/>
          <p:nvPr/>
        </p:nvSpPr>
        <p:spPr>
          <a:xfrm>
            <a:off x="152181" y="3169673"/>
            <a:ext cx="4349616" cy="461665"/>
          </a:xfrm>
          <a:prstGeom prst="rect">
            <a:avLst/>
          </a:prstGeom>
          <a:noFill/>
        </p:spPr>
        <p:txBody>
          <a:bodyPr wrap="square" lIns="91440" tIns="45720" rIns="91440" bIns="45720" rtlCol="0" anchor="t">
            <a:spAutoFit/>
          </a:bodyPr>
          <a:lstStyle/>
          <a:p>
            <a:r>
              <a:rPr lang="en-US" altLang="zh-CN" sz="2400" b="1">
                <a:solidFill>
                  <a:srgbClr val="000000"/>
                </a:solidFill>
                <a:latin typeface="+mj-lt"/>
              </a:rPr>
              <a:t>Tokens for each restaurant</a:t>
            </a:r>
            <a:endParaRPr lang="zh-CN" altLang="en-US" sz="1400"/>
          </a:p>
        </p:txBody>
      </p:sp>
      <p:sp>
        <p:nvSpPr>
          <p:cNvPr id="32" name="文本框 31">
            <a:extLst>
              <a:ext uri="{FF2B5EF4-FFF2-40B4-BE49-F238E27FC236}">
                <a16:creationId xmlns:a16="http://schemas.microsoft.com/office/drawing/2014/main" id="{8631A71D-3455-4FCB-2781-43A025C24E44}"/>
              </a:ext>
            </a:extLst>
          </p:cNvPr>
          <p:cNvSpPr txBox="1"/>
          <p:nvPr/>
        </p:nvSpPr>
        <p:spPr>
          <a:xfrm>
            <a:off x="1760660" y="205959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t>Remove Stopwords</a:t>
            </a:r>
            <a:endParaRPr lang="zh-CN"/>
          </a:p>
        </p:txBody>
      </p:sp>
      <p:sp>
        <p:nvSpPr>
          <p:cNvPr id="33" name="TextBox 43">
            <a:extLst>
              <a:ext uri="{FF2B5EF4-FFF2-40B4-BE49-F238E27FC236}">
                <a16:creationId xmlns:a16="http://schemas.microsoft.com/office/drawing/2014/main" id="{07C9DFA6-78DD-A6A7-C9E9-BD56524F2249}"/>
              </a:ext>
            </a:extLst>
          </p:cNvPr>
          <p:cNvSpPr txBox="1"/>
          <p:nvPr/>
        </p:nvSpPr>
        <p:spPr>
          <a:xfrm>
            <a:off x="8344102" y="778166"/>
            <a:ext cx="4349616" cy="400110"/>
          </a:xfrm>
          <a:prstGeom prst="rect">
            <a:avLst/>
          </a:prstGeom>
          <a:noFill/>
        </p:spPr>
        <p:txBody>
          <a:bodyPr wrap="square" lIns="91440" tIns="45720" rIns="91440" bIns="45720" rtlCol="0" anchor="t">
            <a:spAutoFit/>
          </a:bodyPr>
          <a:lstStyle/>
          <a:p>
            <a:r>
              <a:rPr lang="en-US" sz="2000" b="1">
                <a:latin typeface="Goudy Old Style"/>
              </a:rPr>
              <a:t>Bag of words </a:t>
            </a:r>
            <a:r>
              <a:rPr lang="en-US" altLang="zh-CN" sz="2000" b="1">
                <a:latin typeface="Goudy Old Style"/>
              </a:rPr>
              <a:t>for each restaurant</a:t>
            </a:r>
            <a:endParaRPr lang="zh-CN" altLang="en-US" sz="1200">
              <a:latin typeface="Gill Sans MT"/>
            </a:endParaRPr>
          </a:p>
        </p:txBody>
      </p:sp>
      <p:sp>
        <p:nvSpPr>
          <p:cNvPr id="34" name="文本框 33">
            <a:extLst>
              <a:ext uri="{FF2B5EF4-FFF2-40B4-BE49-F238E27FC236}">
                <a16:creationId xmlns:a16="http://schemas.microsoft.com/office/drawing/2014/main" id="{080531D5-F0D8-ECFD-9038-D3571F2BC00E}"/>
              </a:ext>
            </a:extLst>
          </p:cNvPr>
          <p:cNvSpPr txBox="1"/>
          <p:nvPr/>
        </p:nvSpPr>
        <p:spPr>
          <a:xfrm>
            <a:off x="9351352" y="1655149"/>
            <a:ext cx="221566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t>Calculate Top 5 frequent words for all</a:t>
            </a:r>
          </a:p>
          <a:p>
            <a:r>
              <a:rPr lang="zh-CN" altLang="en-US"/>
              <a:t>restaurants</a:t>
            </a:r>
          </a:p>
        </p:txBody>
      </p:sp>
      <p:sp>
        <p:nvSpPr>
          <p:cNvPr id="35" name="文本框 34">
            <a:extLst>
              <a:ext uri="{FF2B5EF4-FFF2-40B4-BE49-F238E27FC236}">
                <a16:creationId xmlns:a16="http://schemas.microsoft.com/office/drawing/2014/main" id="{FF04EB72-A3E5-49A1-F236-17AE9C8C44A3}"/>
              </a:ext>
            </a:extLst>
          </p:cNvPr>
          <p:cNvSpPr txBox="1"/>
          <p:nvPr/>
        </p:nvSpPr>
        <p:spPr>
          <a:xfrm>
            <a:off x="9632706" y="3988042"/>
            <a:ext cx="2473570" cy="9174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t>Filter by the set of frequent words</a:t>
            </a:r>
            <a:endParaRPr lang="zh-CN"/>
          </a:p>
          <a:p>
            <a:r>
              <a:rPr lang="en-US" altLang="zh-CN"/>
              <a:t>(4723)</a:t>
            </a:r>
            <a:endParaRPr lang="zh-CN" altLang="en-US"/>
          </a:p>
        </p:txBody>
      </p:sp>
      <p:sp>
        <p:nvSpPr>
          <p:cNvPr id="36" name="箭头: 下 35">
            <a:extLst>
              <a:ext uri="{FF2B5EF4-FFF2-40B4-BE49-F238E27FC236}">
                <a16:creationId xmlns:a16="http://schemas.microsoft.com/office/drawing/2014/main" id="{355C54F1-8462-3112-C2C8-9F674CAC381F}"/>
              </a:ext>
            </a:extLst>
          </p:cNvPr>
          <p:cNvSpPr/>
          <p:nvPr/>
        </p:nvSpPr>
        <p:spPr>
          <a:xfrm>
            <a:off x="8931827" y="3901087"/>
            <a:ext cx="486507" cy="11547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43">
            <a:extLst>
              <a:ext uri="{FF2B5EF4-FFF2-40B4-BE49-F238E27FC236}">
                <a16:creationId xmlns:a16="http://schemas.microsoft.com/office/drawing/2014/main" id="{E5D70BFE-5CC7-4875-4363-FB0F9F335F00}"/>
              </a:ext>
            </a:extLst>
          </p:cNvPr>
          <p:cNvSpPr txBox="1"/>
          <p:nvPr/>
        </p:nvSpPr>
        <p:spPr>
          <a:xfrm>
            <a:off x="8344101" y="3046580"/>
            <a:ext cx="4349616" cy="400110"/>
          </a:xfrm>
          <a:prstGeom prst="rect">
            <a:avLst/>
          </a:prstGeom>
          <a:noFill/>
        </p:spPr>
        <p:txBody>
          <a:bodyPr wrap="square" lIns="91440" tIns="45720" rIns="91440" bIns="45720" rtlCol="0" anchor="t">
            <a:spAutoFit/>
          </a:bodyPr>
          <a:lstStyle/>
          <a:p>
            <a:r>
              <a:rPr lang="en-US" sz="2000" b="1">
                <a:latin typeface="Goudy Old Style"/>
              </a:rPr>
              <a:t>Bag of words </a:t>
            </a:r>
            <a:r>
              <a:rPr lang="en-US" altLang="zh-CN" sz="2000" b="1">
                <a:latin typeface="Goudy Old Style"/>
              </a:rPr>
              <a:t>for each restaurant</a:t>
            </a:r>
            <a:endParaRPr lang="zh-CN" altLang="en-US" sz="1200">
              <a:latin typeface="Gill Sans MT"/>
            </a:endParaRPr>
          </a:p>
        </p:txBody>
      </p:sp>
      <p:sp>
        <p:nvSpPr>
          <p:cNvPr id="38" name="TextBox 43">
            <a:extLst>
              <a:ext uri="{FF2B5EF4-FFF2-40B4-BE49-F238E27FC236}">
                <a16:creationId xmlns:a16="http://schemas.microsoft.com/office/drawing/2014/main" id="{26A34512-7B73-0187-1BA7-67554CCE3567}"/>
              </a:ext>
            </a:extLst>
          </p:cNvPr>
          <p:cNvSpPr txBox="1"/>
          <p:nvPr/>
        </p:nvSpPr>
        <p:spPr>
          <a:xfrm>
            <a:off x="8358614" y="5273964"/>
            <a:ext cx="4349616" cy="400110"/>
          </a:xfrm>
          <a:prstGeom prst="rect">
            <a:avLst/>
          </a:prstGeom>
          <a:noFill/>
        </p:spPr>
        <p:txBody>
          <a:bodyPr wrap="square" lIns="91440" tIns="45720" rIns="91440" bIns="45720" rtlCol="0" anchor="t">
            <a:spAutoFit/>
          </a:bodyPr>
          <a:lstStyle/>
          <a:p>
            <a:r>
              <a:rPr lang="en-US" sz="2000" b="1">
                <a:latin typeface="Goudy Old Style"/>
              </a:rPr>
              <a:t>Bag of words </a:t>
            </a:r>
            <a:r>
              <a:rPr lang="en-US" altLang="zh-CN" sz="2000" b="1">
                <a:latin typeface="Goudy Old Style"/>
              </a:rPr>
              <a:t>for each restaurant</a:t>
            </a:r>
            <a:endParaRPr lang="zh-CN" altLang="en-US" sz="1200">
              <a:latin typeface="Gill Sans MT"/>
            </a:endParaRPr>
          </a:p>
        </p:txBody>
      </p:sp>
      <p:sp>
        <p:nvSpPr>
          <p:cNvPr id="5" name="Title 1">
            <a:extLst>
              <a:ext uri="{FF2B5EF4-FFF2-40B4-BE49-F238E27FC236}">
                <a16:creationId xmlns:a16="http://schemas.microsoft.com/office/drawing/2014/main" id="{36A71867-8545-FB0A-C56D-1A7B815A69A8}"/>
              </a:ext>
            </a:extLst>
          </p:cNvPr>
          <p:cNvSpPr txBox="1">
            <a:spLocks/>
          </p:cNvSpPr>
          <p:nvPr/>
        </p:nvSpPr>
        <p:spPr>
          <a:xfrm>
            <a:off x="4396171" y="1711569"/>
            <a:ext cx="3391786" cy="1147090"/>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kern="1200" cap="all" spc="300" baseline="0">
                <a:solidFill>
                  <a:schemeClr val="tx2"/>
                </a:solidFill>
                <a:latin typeface="+mj-lt"/>
                <a:ea typeface="+mj-ea"/>
                <a:cs typeface="+mj-cs"/>
              </a:defRPr>
            </a:lvl1pPr>
          </a:lstStyle>
          <a:p>
            <a:pPr algn="ctr"/>
            <a:r>
              <a:rPr lang="en-US" sz="4900" b="1">
                <a:solidFill>
                  <a:schemeClr val="bg1"/>
                </a:solidFill>
              </a:rPr>
              <a:t>NLP</a:t>
            </a:r>
            <a:endParaRPr lang="zh-CN" altLang="en-US" sz="4900">
              <a:solidFill>
                <a:schemeClr val="bg1"/>
              </a:solidFill>
            </a:endParaRPr>
          </a:p>
        </p:txBody>
      </p:sp>
    </p:spTree>
    <p:extLst>
      <p:ext uri="{BB962C8B-B14F-4D97-AF65-F5344CB8AC3E}">
        <p14:creationId xmlns:p14="http://schemas.microsoft.com/office/powerpoint/2010/main" val="1400560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5B7B84E1-57D0-963A-D66C-C8F46DC6492A}"/>
              </a:ext>
            </a:extLst>
          </p:cNvPr>
          <p:cNvSpPr>
            <a:spLocks noGrp="1"/>
          </p:cNvSpPr>
          <p:nvPr>
            <p:ph type="title"/>
          </p:nvPr>
        </p:nvSpPr>
        <p:spPr>
          <a:xfrm>
            <a:off x="1371599" y="1010097"/>
            <a:ext cx="9486901" cy="1010088"/>
          </a:xfrm>
        </p:spPr>
        <p:txBody>
          <a:bodyPr anchor="ctr">
            <a:normAutofit/>
          </a:bodyPr>
          <a:lstStyle/>
          <a:p>
            <a:pPr algn="ctr"/>
            <a:r>
              <a:rPr lang="en-US" altLang="zh-CN"/>
              <a:t>NLP</a:t>
            </a:r>
            <a:endParaRPr lang="zh-CN" altLang="en-US"/>
          </a:p>
        </p:txBody>
      </p:sp>
      <p:sp>
        <p:nvSpPr>
          <p:cNvPr id="3" name="内容占位符 2">
            <a:extLst>
              <a:ext uri="{FF2B5EF4-FFF2-40B4-BE49-F238E27FC236}">
                <a16:creationId xmlns:a16="http://schemas.microsoft.com/office/drawing/2014/main" id="{88E78FAC-476E-6948-F5DC-A07E2782F5F7}"/>
              </a:ext>
            </a:extLst>
          </p:cNvPr>
          <p:cNvSpPr>
            <a:spLocks noGrp="1"/>
          </p:cNvSpPr>
          <p:nvPr>
            <p:ph idx="1"/>
          </p:nvPr>
        </p:nvSpPr>
        <p:spPr>
          <a:xfrm>
            <a:off x="1371600" y="2206257"/>
            <a:ext cx="9486901" cy="3540642"/>
          </a:xfrm>
        </p:spPr>
        <p:txBody>
          <a:bodyPr vert="horz" lIns="91440" tIns="45720" rIns="91440" bIns="45720" rtlCol="0" anchor="t">
            <a:normAutofit/>
          </a:bodyPr>
          <a:lstStyle/>
          <a:p>
            <a:r>
              <a:rPr lang="en-US" b="1">
                <a:ea typeface="+mj-lt"/>
                <a:cs typeface="+mj-lt"/>
              </a:rPr>
              <a:t>Use Bag of Words for each restaurant filtered by the most frequent used words and calculated the word frequency for each restaurant.</a:t>
            </a:r>
            <a:endParaRPr lang="en-US">
              <a:ea typeface="+mj-lt"/>
              <a:cs typeface="+mj-lt"/>
            </a:endParaRPr>
          </a:p>
          <a:p>
            <a:r>
              <a:rPr lang="en-US" b="1">
                <a:ea typeface="+mj-lt"/>
                <a:cs typeface="+mj-lt"/>
              </a:rPr>
              <a:t>Use the transformed term frequency matrix for classification</a:t>
            </a:r>
          </a:p>
          <a:p>
            <a:endParaRPr lang="en-US" altLang="zh-CN"/>
          </a:p>
        </p:txBody>
      </p:sp>
      <p:pic>
        <p:nvPicPr>
          <p:cNvPr id="4" name="图片 4" descr="图形用户界面, 文本, 应用程序&#10;&#10;已自动生成说明">
            <a:extLst>
              <a:ext uri="{FF2B5EF4-FFF2-40B4-BE49-F238E27FC236}">
                <a16:creationId xmlns:a16="http://schemas.microsoft.com/office/drawing/2014/main" id="{B60C0684-CAE2-607F-BC04-B5B41E61EC57}"/>
              </a:ext>
            </a:extLst>
          </p:cNvPr>
          <p:cNvPicPr>
            <a:picLocks noChangeAspect="1"/>
          </p:cNvPicPr>
          <p:nvPr/>
        </p:nvPicPr>
        <p:blipFill>
          <a:blip r:embed="rId2"/>
          <a:stretch>
            <a:fillRect/>
          </a:stretch>
        </p:blipFill>
        <p:spPr>
          <a:xfrm>
            <a:off x="1719942" y="3536701"/>
            <a:ext cx="6313714" cy="1714998"/>
          </a:xfrm>
          <a:prstGeom prst="rect">
            <a:avLst/>
          </a:prstGeom>
        </p:spPr>
      </p:pic>
    </p:spTree>
    <p:extLst>
      <p:ext uri="{BB962C8B-B14F-4D97-AF65-F5344CB8AC3E}">
        <p14:creationId xmlns:p14="http://schemas.microsoft.com/office/powerpoint/2010/main" val="2013545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7C836CD-47B2-4287-AE51-D866B8697A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A50CAC8-10E2-4E31-9995-4EF17051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06" y="0"/>
            <a:ext cx="5426844"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179AA91A-C4C1-3D47-A799-F1130CE78E38}"/>
              </a:ext>
            </a:extLst>
          </p:cNvPr>
          <p:cNvSpPr>
            <a:spLocks noGrp="1"/>
          </p:cNvSpPr>
          <p:nvPr>
            <p:ph type="title"/>
          </p:nvPr>
        </p:nvSpPr>
        <p:spPr>
          <a:xfrm>
            <a:off x="797442" y="1632861"/>
            <a:ext cx="3870251" cy="5486400"/>
          </a:xfrm>
        </p:spPr>
        <p:txBody>
          <a:bodyPr anchor="ctr">
            <a:normAutofit/>
          </a:bodyPr>
          <a:lstStyle/>
          <a:p>
            <a:pPr algn="ctr"/>
            <a:r>
              <a:rPr lang="en-US" altLang="zh-CN" sz="3600" err="1">
                <a:solidFill>
                  <a:schemeClr val="bg2"/>
                </a:solidFill>
              </a:rPr>
              <a:t>ROuND</a:t>
            </a:r>
            <a:r>
              <a:rPr lang="en-US" altLang="zh-CN" sz="3600">
                <a:solidFill>
                  <a:schemeClr val="bg2"/>
                </a:solidFill>
              </a:rPr>
              <a:t>-HALF-UP</a:t>
            </a:r>
            <a:br>
              <a:rPr lang="en-US" altLang="zh-CN" sz="3600"/>
            </a:br>
            <a:br>
              <a:rPr lang="en-US" altLang="zh-CN" sz="3600"/>
            </a:br>
            <a:br>
              <a:rPr lang="en-US" altLang="zh-CN" sz="3600"/>
            </a:br>
            <a:br>
              <a:rPr lang="en-US" altLang="zh-CN" sz="3600"/>
            </a:br>
            <a:r>
              <a:rPr lang="en-US" altLang="zh-CN" sz="2000">
                <a:solidFill>
                  <a:schemeClr val="bg2"/>
                </a:solidFill>
              </a:rPr>
              <a:t>classifiers have better performance with 5</a:t>
            </a:r>
            <a:r>
              <a:rPr lang="zh-CN" altLang="en-US" sz="2000">
                <a:solidFill>
                  <a:schemeClr val="bg2"/>
                </a:solidFill>
              </a:rPr>
              <a:t> </a:t>
            </a:r>
            <a:r>
              <a:rPr lang="en-US" altLang="zh-CN" sz="2000">
                <a:solidFill>
                  <a:schemeClr val="bg2"/>
                </a:solidFill>
              </a:rPr>
              <a:t>Classes</a:t>
            </a:r>
            <a:br>
              <a:rPr lang="en-US" altLang="zh-CN" sz="2000"/>
            </a:br>
            <a:endParaRPr lang="en-US" sz="3600">
              <a:solidFill>
                <a:schemeClr val="bg2"/>
              </a:solidFill>
            </a:endParaRPr>
          </a:p>
        </p:txBody>
      </p:sp>
      <p:sp>
        <p:nvSpPr>
          <p:cNvPr id="3" name="文本框 2">
            <a:extLst>
              <a:ext uri="{FF2B5EF4-FFF2-40B4-BE49-F238E27FC236}">
                <a16:creationId xmlns:a16="http://schemas.microsoft.com/office/drawing/2014/main" id="{AB6F76D7-C234-338D-4710-AD5045CF1212}"/>
              </a:ext>
            </a:extLst>
          </p:cNvPr>
          <p:cNvSpPr txBox="1"/>
          <p:nvPr/>
        </p:nvSpPr>
        <p:spPr>
          <a:xfrm>
            <a:off x="5627948" y="247455"/>
            <a:ext cx="6102926" cy="369332"/>
          </a:xfrm>
          <a:prstGeom prst="rect">
            <a:avLst/>
          </a:prstGeom>
          <a:noFill/>
        </p:spPr>
        <p:txBody>
          <a:bodyPr wrap="square">
            <a:spAutoFit/>
          </a:bodyPr>
          <a:lstStyle/>
          <a:p>
            <a:pPr>
              <a:buFont typeface="Wingdings" panose="05000000000000000000" pitchFamily="2" charset="2"/>
              <a:buChar char="l"/>
            </a:pPr>
            <a:r>
              <a:rPr lang="en-US" altLang="zh-CN"/>
              <a:t>Random Forest Classifiers</a:t>
            </a:r>
          </a:p>
        </p:txBody>
      </p:sp>
      <p:sp>
        <p:nvSpPr>
          <p:cNvPr id="4" name="文本框 3">
            <a:extLst>
              <a:ext uri="{FF2B5EF4-FFF2-40B4-BE49-F238E27FC236}">
                <a16:creationId xmlns:a16="http://schemas.microsoft.com/office/drawing/2014/main" id="{8E25958D-3DB6-867D-06AE-425A6F1E396C}"/>
              </a:ext>
            </a:extLst>
          </p:cNvPr>
          <p:cNvSpPr txBox="1"/>
          <p:nvPr/>
        </p:nvSpPr>
        <p:spPr>
          <a:xfrm>
            <a:off x="5627948" y="3552137"/>
            <a:ext cx="6102926" cy="369332"/>
          </a:xfrm>
          <a:prstGeom prst="rect">
            <a:avLst/>
          </a:prstGeom>
          <a:noFill/>
        </p:spPr>
        <p:txBody>
          <a:bodyPr wrap="square">
            <a:spAutoFit/>
          </a:bodyPr>
          <a:lstStyle/>
          <a:p>
            <a:pPr>
              <a:buFont typeface="Wingdings" panose="05000000000000000000" pitchFamily="2" charset="2"/>
              <a:buChar char="l"/>
            </a:pPr>
            <a:r>
              <a:rPr lang="en-US" altLang="zh-CN"/>
              <a:t>Gradient Boosting Classifiers </a:t>
            </a:r>
          </a:p>
        </p:txBody>
      </p:sp>
      <p:pic>
        <p:nvPicPr>
          <p:cNvPr id="5" name="图片 5" descr="文本&#10;&#10;已自动生成说明">
            <a:extLst>
              <a:ext uri="{FF2B5EF4-FFF2-40B4-BE49-F238E27FC236}">
                <a16:creationId xmlns:a16="http://schemas.microsoft.com/office/drawing/2014/main" id="{039CC465-3BBB-BF43-FF6C-9123DFAC3B32}"/>
              </a:ext>
            </a:extLst>
          </p:cNvPr>
          <p:cNvPicPr>
            <a:picLocks noChangeAspect="1"/>
          </p:cNvPicPr>
          <p:nvPr/>
        </p:nvPicPr>
        <p:blipFill>
          <a:blip r:embed="rId2"/>
          <a:stretch>
            <a:fillRect/>
          </a:stretch>
        </p:blipFill>
        <p:spPr>
          <a:xfrm>
            <a:off x="5921828" y="3919843"/>
            <a:ext cx="5711372" cy="2821057"/>
          </a:xfrm>
          <a:prstGeom prst="rect">
            <a:avLst/>
          </a:prstGeom>
        </p:spPr>
      </p:pic>
      <p:pic>
        <p:nvPicPr>
          <p:cNvPr id="9" name="图片 16" descr="文本&#10;&#10;已自动生成说明">
            <a:extLst>
              <a:ext uri="{FF2B5EF4-FFF2-40B4-BE49-F238E27FC236}">
                <a16:creationId xmlns:a16="http://schemas.microsoft.com/office/drawing/2014/main" id="{4D739D16-07C8-9D0F-3833-96FE054A15A5}"/>
              </a:ext>
            </a:extLst>
          </p:cNvPr>
          <p:cNvPicPr>
            <a:picLocks noChangeAspect="1"/>
          </p:cNvPicPr>
          <p:nvPr/>
        </p:nvPicPr>
        <p:blipFill>
          <a:blip r:embed="rId3"/>
          <a:stretch>
            <a:fillRect/>
          </a:stretch>
        </p:blipFill>
        <p:spPr>
          <a:xfrm>
            <a:off x="5842000" y="548948"/>
            <a:ext cx="5783943" cy="3024163"/>
          </a:xfrm>
          <a:prstGeom prst="rect">
            <a:avLst/>
          </a:prstGeom>
        </p:spPr>
      </p:pic>
    </p:spTree>
    <p:extLst>
      <p:ext uri="{BB962C8B-B14F-4D97-AF65-F5344CB8AC3E}">
        <p14:creationId xmlns:p14="http://schemas.microsoft.com/office/powerpoint/2010/main" val="2430748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7C836CD-47B2-4287-AE51-D866B8697A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A50CAC8-10E2-4E31-9995-4EF17051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06" y="0"/>
            <a:ext cx="5426844"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179AA91A-C4C1-3D47-A799-F1130CE78E38}"/>
              </a:ext>
            </a:extLst>
          </p:cNvPr>
          <p:cNvSpPr>
            <a:spLocks noGrp="1"/>
          </p:cNvSpPr>
          <p:nvPr>
            <p:ph type="title"/>
          </p:nvPr>
        </p:nvSpPr>
        <p:spPr>
          <a:xfrm>
            <a:off x="797442" y="1632861"/>
            <a:ext cx="3870251" cy="5486400"/>
          </a:xfrm>
        </p:spPr>
        <p:txBody>
          <a:bodyPr anchor="ctr">
            <a:normAutofit/>
          </a:bodyPr>
          <a:lstStyle/>
          <a:p>
            <a:pPr algn="ctr"/>
            <a:r>
              <a:rPr lang="en-US" altLang="zh-CN" sz="3600" err="1">
                <a:solidFill>
                  <a:schemeClr val="bg2"/>
                </a:solidFill>
              </a:rPr>
              <a:t>ROuND</a:t>
            </a:r>
            <a:r>
              <a:rPr lang="en-US" altLang="zh-CN" sz="3600">
                <a:solidFill>
                  <a:schemeClr val="bg2"/>
                </a:solidFill>
              </a:rPr>
              <a:t>-HALF-UP</a:t>
            </a:r>
            <a:br>
              <a:rPr lang="en-US" altLang="zh-CN" sz="3600"/>
            </a:br>
            <a:br>
              <a:rPr lang="en-US" altLang="zh-CN" sz="3600"/>
            </a:br>
            <a:br>
              <a:rPr lang="en-US" altLang="zh-CN" sz="3600"/>
            </a:br>
            <a:br>
              <a:rPr lang="en-US" altLang="zh-CN" sz="3600"/>
            </a:br>
            <a:r>
              <a:rPr lang="en-US" altLang="zh-CN" sz="2000">
                <a:solidFill>
                  <a:schemeClr val="bg2"/>
                </a:solidFill>
              </a:rPr>
              <a:t>classifiers have better performance with 5</a:t>
            </a:r>
            <a:r>
              <a:rPr lang="zh-CN" altLang="en-US" sz="2000">
                <a:solidFill>
                  <a:schemeClr val="bg2"/>
                </a:solidFill>
              </a:rPr>
              <a:t> </a:t>
            </a:r>
            <a:r>
              <a:rPr lang="en-US" altLang="zh-CN" sz="2000">
                <a:solidFill>
                  <a:schemeClr val="bg2"/>
                </a:solidFill>
              </a:rPr>
              <a:t>Classes</a:t>
            </a:r>
            <a:br>
              <a:rPr lang="en-US" altLang="zh-CN" sz="2000"/>
            </a:br>
            <a:endParaRPr lang="en-US" sz="3600">
              <a:solidFill>
                <a:schemeClr val="bg2"/>
              </a:solidFill>
            </a:endParaRPr>
          </a:p>
        </p:txBody>
      </p:sp>
      <p:sp>
        <p:nvSpPr>
          <p:cNvPr id="15" name="文本框 14">
            <a:extLst>
              <a:ext uri="{FF2B5EF4-FFF2-40B4-BE49-F238E27FC236}">
                <a16:creationId xmlns:a16="http://schemas.microsoft.com/office/drawing/2014/main" id="{BFB02011-B917-E346-8090-14E8C7ACFABC}"/>
              </a:ext>
            </a:extLst>
          </p:cNvPr>
          <p:cNvSpPr txBox="1"/>
          <p:nvPr/>
        </p:nvSpPr>
        <p:spPr>
          <a:xfrm>
            <a:off x="5627948" y="247455"/>
            <a:ext cx="6102926" cy="369332"/>
          </a:xfrm>
          <a:prstGeom prst="rect">
            <a:avLst/>
          </a:prstGeom>
          <a:noFill/>
        </p:spPr>
        <p:txBody>
          <a:bodyPr wrap="square">
            <a:spAutoFit/>
          </a:bodyPr>
          <a:lstStyle/>
          <a:p>
            <a:pPr>
              <a:buFont typeface="Wingdings" panose="05000000000000000000" pitchFamily="2" charset="2"/>
              <a:buChar char="l"/>
            </a:pPr>
            <a:r>
              <a:rPr lang="en-US" altLang="zh-CN"/>
              <a:t>Random Forest Classifiers</a:t>
            </a:r>
          </a:p>
        </p:txBody>
      </p:sp>
      <p:sp>
        <p:nvSpPr>
          <p:cNvPr id="16" name="文本框 15">
            <a:extLst>
              <a:ext uri="{FF2B5EF4-FFF2-40B4-BE49-F238E27FC236}">
                <a16:creationId xmlns:a16="http://schemas.microsoft.com/office/drawing/2014/main" id="{3CE8F8FF-92CC-8847-8991-107C52A98A8F}"/>
              </a:ext>
            </a:extLst>
          </p:cNvPr>
          <p:cNvSpPr txBox="1"/>
          <p:nvPr/>
        </p:nvSpPr>
        <p:spPr>
          <a:xfrm>
            <a:off x="5627948" y="3552137"/>
            <a:ext cx="6102926" cy="369332"/>
          </a:xfrm>
          <a:prstGeom prst="rect">
            <a:avLst/>
          </a:prstGeom>
          <a:noFill/>
        </p:spPr>
        <p:txBody>
          <a:bodyPr wrap="square">
            <a:spAutoFit/>
          </a:bodyPr>
          <a:lstStyle/>
          <a:p>
            <a:pPr>
              <a:buFont typeface="Wingdings" panose="05000000000000000000" pitchFamily="2" charset="2"/>
              <a:buChar char="l"/>
            </a:pPr>
            <a:r>
              <a:rPr lang="en-US" altLang="zh-CN"/>
              <a:t>Gradient Boosting Classifiers </a:t>
            </a:r>
          </a:p>
        </p:txBody>
      </p:sp>
      <p:pic>
        <p:nvPicPr>
          <p:cNvPr id="3" name="图片 3" descr="图片包含 图表&#10;&#10;已自动生成说明">
            <a:extLst>
              <a:ext uri="{FF2B5EF4-FFF2-40B4-BE49-F238E27FC236}">
                <a16:creationId xmlns:a16="http://schemas.microsoft.com/office/drawing/2014/main" id="{55228D3E-F3ED-E356-F25E-A7150C484880}"/>
              </a:ext>
            </a:extLst>
          </p:cNvPr>
          <p:cNvPicPr>
            <a:picLocks noChangeAspect="1"/>
          </p:cNvPicPr>
          <p:nvPr/>
        </p:nvPicPr>
        <p:blipFill>
          <a:blip r:embed="rId2"/>
          <a:stretch>
            <a:fillRect/>
          </a:stretch>
        </p:blipFill>
        <p:spPr>
          <a:xfrm>
            <a:off x="7163026" y="620938"/>
            <a:ext cx="2887890" cy="2938237"/>
          </a:xfrm>
          <a:prstGeom prst="rect">
            <a:avLst/>
          </a:prstGeom>
        </p:spPr>
      </p:pic>
      <p:pic>
        <p:nvPicPr>
          <p:cNvPr id="4" name="图片 4" descr="图片包含 表格&#10;&#10;已自动生成说明">
            <a:extLst>
              <a:ext uri="{FF2B5EF4-FFF2-40B4-BE49-F238E27FC236}">
                <a16:creationId xmlns:a16="http://schemas.microsoft.com/office/drawing/2014/main" id="{87BEEBA0-8153-2DF6-4CDE-2210EC27D282}"/>
              </a:ext>
            </a:extLst>
          </p:cNvPr>
          <p:cNvPicPr>
            <a:picLocks noChangeAspect="1"/>
          </p:cNvPicPr>
          <p:nvPr/>
        </p:nvPicPr>
        <p:blipFill>
          <a:blip r:embed="rId3"/>
          <a:stretch>
            <a:fillRect/>
          </a:stretch>
        </p:blipFill>
        <p:spPr>
          <a:xfrm>
            <a:off x="7163026" y="3937453"/>
            <a:ext cx="2887889" cy="2923722"/>
          </a:xfrm>
          <a:prstGeom prst="rect">
            <a:avLst/>
          </a:prstGeom>
        </p:spPr>
      </p:pic>
    </p:spTree>
    <p:extLst>
      <p:ext uri="{BB962C8B-B14F-4D97-AF65-F5344CB8AC3E}">
        <p14:creationId xmlns:p14="http://schemas.microsoft.com/office/powerpoint/2010/main" val="1537285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5B7B84E1-57D0-963A-D66C-C8F46DC6492A}"/>
              </a:ext>
            </a:extLst>
          </p:cNvPr>
          <p:cNvSpPr>
            <a:spLocks noGrp="1"/>
          </p:cNvSpPr>
          <p:nvPr>
            <p:ph type="title"/>
          </p:nvPr>
        </p:nvSpPr>
        <p:spPr>
          <a:xfrm>
            <a:off x="1371599" y="1010097"/>
            <a:ext cx="9486901" cy="1010088"/>
          </a:xfrm>
        </p:spPr>
        <p:txBody>
          <a:bodyPr anchor="ctr">
            <a:normAutofit/>
          </a:bodyPr>
          <a:lstStyle/>
          <a:p>
            <a:pPr algn="ctr"/>
            <a:r>
              <a:rPr lang="en-US" altLang="zh-CN"/>
              <a:t>NLP</a:t>
            </a:r>
            <a:endParaRPr lang="zh-CN" altLang="en-US"/>
          </a:p>
        </p:txBody>
      </p:sp>
      <p:sp>
        <p:nvSpPr>
          <p:cNvPr id="3" name="内容占位符 2">
            <a:extLst>
              <a:ext uri="{FF2B5EF4-FFF2-40B4-BE49-F238E27FC236}">
                <a16:creationId xmlns:a16="http://schemas.microsoft.com/office/drawing/2014/main" id="{88E78FAC-476E-6948-F5DC-A07E2782F5F7}"/>
              </a:ext>
            </a:extLst>
          </p:cNvPr>
          <p:cNvSpPr>
            <a:spLocks noGrp="1"/>
          </p:cNvSpPr>
          <p:nvPr>
            <p:ph idx="1"/>
          </p:nvPr>
        </p:nvSpPr>
        <p:spPr>
          <a:xfrm>
            <a:off x="1371600" y="2206257"/>
            <a:ext cx="9486901" cy="3540642"/>
          </a:xfrm>
        </p:spPr>
        <p:txBody>
          <a:bodyPr>
            <a:normAutofit lnSpcReduction="10000"/>
          </a:bodyPr>
          <a:lstStyle/>
          <a:p>
            <a:r>
              <a:rPr lang="en-US" altLang="zh-CN" dirty="0"/>
              <a:t>Apply </a:t>
            </a:r>
            <a:r>
              <a:rPr lang="en-US" altLang="zh-CN" dirty="0" err="1"/>
              <a:t>Tf-Idf</a:t>
            </a:r>
            <a:r>
              <a:rPr lang="en-US" altLang="zh-CN" dirty="0"/>
              <a:t> measurement to all the text reviews for each restaurant. We keep words occur in at least 5 documents and at most 80% of documents, use tokens of at least 2 characters and use only unigrams.  So, we create a vector with 109100 columns to each restaurant. And apply:</a:t>
            </a:r>
          </a:p>
          <a:p>
            <a:pPr lvl="1"/>
            <a:r>
              <a:rPr lang="en-US" altLang="zh-CN" dirty="0"/>
              <a:t>Linear Regression</a:t>
            </a:r>
          </a:p>
          <a:p>
            <a:pPr lvl="1"/>
            <a:r>
              <a:rPr lang="en-US" altLang="zh-CN" dirty="0"/>
              <a:t>Decision Tree Regressor</a:t>
            </a:r>
          </a:p>
          <a:p>
            <a:pPr lvl="1"/>
            <a:r>
              <a:rPr lang="en-US" altLang="zh-CN" dirty="0"/>
              <a:t>Decision Tree Classifier</a:t>
            </a:r>
          </a:p>
          <a:p>
            <a:pPr lvl="1"/>
            <a:r>
              <a:rPr lang="en-US" altLang="zh-CN" dirty="0"/>
              <a:t>Gradient Boosting Classifier</a:t>
            </a:r>
          </a:p>
          <a:p>
            <a:pPr lvl="1"/>
            <a:r>
              <a:rPr lang="en-US" altLang="zh-CN" dirty="0"/>
              <a:t>Gradient Boosting Regressor</a:t>
            </a:r>
          </a:p>
          <a:p>
            <a:pPr marL="457200" lvl="1" indent="0">
              <a:buNone/>
            </a:pPr>
            <a:r>
              <a:rPr lang="en-US" altLang="zh-CN" sz="2400" dirty="0"/>
              <a:t>using rating as response variable, and make pipeline for each.</a:t>
            </a:r>
          </a:p>
        </p:txBody>
      </p:sp>
    </p:spTree>
    <p:extLst>
      <p:ext uri="{BB962C8B-B14F-4D97-AF65-F5344CB8AC3E}">
        <p14:creationId xmlns:p14="http://schemas.microsoft.com/office/powerpoint/2010/main" val="401572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7A0D0856-A662-9FC7-D4FC-9D0B10EDB960}"/>
              </a:ext>
            </a:extLst>
          </p:cNvPr>
          <p:cNvSpPr>
            <a:spLocks noGrp="1"/>
          </p:cNvSpPr>
          <p:nvPr>
            <p:ph type="title"/>
          </p:nvPr>
        </p:nvSpPr>
        <p:spPr>
          <a:xfrm>
            <a:off x="1371599" y="1010097"/>
            <a:ext cx="9486901" cy="1010088"/>
          </a:xfrm>
        </p:spPr>
        <p:txBody>
          <a:bodyPr anchor="ctr">
            <a:normAutofit/>
          </a:bodyPr>
          <a:lstStyle/>
          <a:p>
            <a:pPr algn="ctr"/>
            <a:r>
              <a:rPr lang="en-US" altLang="zh-CN"/>
              <a:t>NLP</a:t>
            </a:r>
            <a:endParaRPr lang="zh-CN" altLang="en-US"/>
          </a:p>
        </p:txBody>
      </p:sp>
      <p:graphicFrame>
        <p:nvGraphicFramePr>
          <p:cNvPr id="9" name="表格 10">
            <a:extLst>
              <a:ext uri="{FF2B5EF4-FFF2-40B4-BE49-F238E27FC236}">
                <a16:creationId xmlns:a16="http://schemas.microsoft.com/office/drawing/2014/main" id="{66024578-A725-D375-ACF3-0A0BC439DFDE}"/>
              </a:ext>
            </a:extLst>
          </p:cNvPr>
          <p:cNvGraphicFramePr>
            <a:graphicFrameLocks noGrp="1"/>
          </p:cNvGraphicFramePr>
          <p:nvPr>
            <p:ph idx="1"/>
            <p:extLst>
              <p:ext uri="{D42A27DB-BD31-4B8C-83A1-F6EECF244321}">
                <p14:modId xmlns:p14="http://schemas.microsoft.com/office/powerpoint/2010/main" val="3086935277"/>
              </p:ext>
            </p:extLst>
          </p:nvPr>
        </p:nvGraphicFramePr>
        <p:xfrm>
          <a:off x="1352550" y="2163861"/>
          <a:ext cx="9486900" cy="3374268"/>
        </p:xfrm>
        <a:graphic>
          <a:graphicData uri="http://schemas.openxmlformats.org/drawingml/2006/table">
            <a:tbl>
              <a:tblPr firstRow="1" bandRow="1">
                <a:tableStyleId>{5C22544A-7EE6-4342-B048-85BDC9FD1C3A}</a:tableStyleId>
              </a:tblPr>
              <a:tblGrid>
                <a:gridCol w="4743450">
                  <a:extLst>
                    <a:ext uri="{9D8B030D-6E8A-4147-A177-3AD203B41FA5}">
                      <a16:colId xmlns:a16="http://schemas.microsoft.com/office/drawing/2014/main" val="2545722782"/>
                    </a:ext>
                  </a:extLst>
                </a:gridCol>
                <a:gridCol w="4743450">
                  <a:extLst>
                    <a:ext uri="{9D8B030D-6E8A-4147-A177-3AD203B41FA5}">
                      <a16:colId xmlns:a16="http://schemas.microsoft.com/office/drawing/2014/main" val="3055747760"/>
                    </a:ext>
                  </a:extLst>
                </a:gridCol>
              </a:tblGrid>
              <a:tr h="562378">
                <a:tc>
                  <a:txBody>
                    <a:bodyPr/>
                    <a:lstStyle/>
                    <a:p>
                      <a:r>
                        <a:rPr lang="en-US" altLang="zh-CN"/>
                        <a:t>Regressor</a:t>
                      </a:r>
                      <a:endParaRPr lang="zh-CN" altLang="en-US"/>
                    </a:p>
                  </a:txBody>
                  <a:tcPr/>
                </a:tc>
                <a:tc>
                  <a:txBody>
                    <a:bodyPr/>
                    <a:lstStyle/>
                    <a:p>
                      <a:r>
                        <a:rPr lang="en-US" altLang="zh-CN"/>
                        <a:t>Accuracy</a:t>
                      </a:r>
                      <a:endParaRPr lang="zh-CN" altLang="en-US"/>
                    </a:p>
                  </a:txBody>
                  <a:tcPr/>
                </a:tc>
                <a:extLst>
                  <a:ext uri="{0D108BD9-81ED-4DB2-BD59-A6C34878D82A}">
                    <a16:rowId xmlns:a16="http://schemas.microsoft.com/office/drawing/2014/main" val="3523058621"/>
                  </a:ext>
                </a:extLst>
              </a:tr>
              <a:tr h="562378">
                <a:tc>
                  <a:txBody>
                    <a:bodyPr/>
                    <a:lstStyle/>
                    <a:p>
                      <a:r>
                        <a:rPr lang="en-US" altLang="zh-CN"/>
                        <a:t>Linear Regression</a:t>
                      </a:r>
                      <a:endParaRPr lang="zh-CN" altLang="en-US"/>
                    </a:p>
                  </a:txBody>
                  <a:tcPr/>
                </a:tc>
                <a:tc>
                  <a:txBody>
                    <a:bodyPr/>
                    <a:lstStyle/>
                    <a:p>
                      <a:r>
                        <a:rPr lang="en-US" altLang="zh-CN"/>
                        <a:t>0.66</a:t>
                      </a:r>
                      <a:endParaRPr lang="zh-CN" altLang="en-US"/>
                    </a:p>
                  </a:txBody>
                  <a:tcPr/>
                </a:tc>
                <a:extLst>
                  <a:ext uri="{0D108BD9-81ED-4DB2-BD59-A6C34878D82A}">
                    <a16:rowId xmlns:a16="http://schemas.microsoft.com/office/drawing/2014/main" val="385143108"/>
                  </a:ext>
                </a:extLst>
              </a:tr>
              <a:tr h="562378">
                <a:tc>
                  <a:txBody>
                    <a:bodyPr/>
                    <a:lstStyle/>
                    <a:p>
                      <a:r>
                        <a:rPr lang="en-US" altLang="zh-CN"/>
                        <a:t>Decision Tree Regressor</a:t>
                      </a:r>
                      <a:endParaRPr lang="zh-CN" altLang="en-US"/>
                    </a:p>
                  </a:txBody>
                  <a:tcPr/>
                </a:tc>
                <a:tc>
                  <a:txBody>
                    <a:bodyPr/>
                    <a:lstStyle/>
                    <a:p>
                      <a:r>
                        <a:rPr lang="en-US" altLang="zh-CN"/>
                        <a:t>0.51</a:t>
                      </a:r>
                      <a:endParaRPr lang="zh-CN" altLang="en-US"/>
                    </a:p>
                  </a:txBody>
                  <a:tcPr/>
                </a:tc>
                <a:extLst>
                  <a:ext uri="{0D108BD9-81ED-4DB2-BD59-A6C34878D82A}">
                    <a16:rowId xmlns:a16="http://schemas.microsoft.com/office/drawing/2014/main" val="2557137362"/>
                  </a:ext>
                </a:extLst>
              </a:tr>
              <a:tr h="562378">
                <a:tc>
                  <a:txBody>
                    <a:bodyPr/>
                    <a:lstStyle/>
                    <a:p>
                      <a:r>
                        <a:rPr lang="en-US" altLang="zh-CN"/>
                        <a:t>Decision Tree Classifier</a:t>
                      </a:r>
                      <a:endParaRPr lang="zh-CN" altLang="en-US"/>
                    </a:p>
                  </a:txBody>
                  <a:tcPr/>
                </a:tc>
                <a:tc>
                  <a:txBody>
                    <a:bodyPr/>
                    <a:lstStyle/>
                    <a:p>
                      <a:r>
                        <a:rPr lang="en-US" altLang="zh-CN"/>
                        <a:t>0.72</a:t>
                      </a:r>
                      <a:endParaRPr lang="zh-CN" altLang="en-US"/>
                    </a:p>
                  </a:txBody>
                  <a:tcPr/>
                </a:tc>
                <a:extLst>
                  <a:ext uri="{0D108BD9-81ED-4DB2-BD59-A6C34878D82A}">
                    <a16:rowId xmlns:a16="http://schemas.microsoft.com/office/drawing/2014/main" val="3270559958"/>
                  </a:ext>
                </a:extLst>
              </a:tr>
              <a:tr h="562378">
                <a:tc>
                  <a:txBody>
                    <a:bodyPr/>
                    <a:lstStyle/>
                    <a:p>
                      <a:r>
                        <a:rPr lang="en-US" altLang="zh-CN"/>
                        <a:t>Gradient Boosting Classifier</a:t>
                      </a:r>
                      <a:endParaRPr lang="zh-CN" altLang="en-US"/>
                    </a:p>
                  </a:txBody>
                  <a:tcPr/>
                </a:tc>
                <a:tc>
                  <a:txBody>
                    <a:bodyPr/>
                    <a:lstStyle/>
                    <a:p>
                      <a:r>
                        <a:rPr lang="en-US" altLang="zh-CN"/>
                        <a:t>0.81</a:t>
                      </a:r>
                      <a:endParaRPr lang="zh-CN" altLang="en-US"/>
                    </a:p>
                  </a:txBody>
                  <a:tcPr/>
                </a:tc>
                <a:extLst>
                  <a:ext uri="{0D108BD9-81ED-4DB2-BD59-A6C34878D82A}">
                    <a16:rowId xmlns:a16="http://schemas.microsoft.com/office/drawing/2014/main" val="2671592942"/>
                  </a:ext>
                </a:extLst>
              </a:tr>
              <a:tr h="562378">
                <a:tc>
                  <a:txBody>
                    <a:bodyPr/>
                    <a:lstStyle/>
                    <a:p>
                      <a:r>
                        <a:rPr lang="en-GB" altLang="zh-CN"/>
                        <a:t>Gradient Boosting Regressor</a:t>
                      </a:r>
                      <a:endParaRPr lang="zh-CN" altLang="en-US"/>
                    </a:p>
                  </a:txBody>
                  <a:tcPr/>
                </a:tc>
                <a:tc>
                  <a:txBody>
                    <a:bodyPr/>
                    <a:lstStyle/>
                    <a:p>
                      <a:r>
                        <a:rPr lang="en-US" altLang="zh-CN"/>
                        <a:t>0.81</a:t>
                      </a:r>
                      <a:endParaRPr lang="zh-CN" altLang="en-US"/>
                    </a:p>
                  </a:txBody>
                  <a:tcPr/>
                </a:tc>
                <a:extLst>
                  <a:ext uri="{0D108BD9-81ED-4DB2-BD59-A6C34878D82A}">
                    <a16:rowId xmlns:a16="http://schemas.microsoft.com/office/drawing/2014/main" val="2170095887"/>
                  </a:ext>
                </a:extLst>
              </a:tr>
            </a:tbl>
          </a:graphicData>
        </a:graphic>
      </p:graphicFrame>
    </p:spTree>
    <p:extLst>
      <p:ext uri="{BB962C8B-B14F-4D97-AF65-F5344CB8AC3E}">
        <p14:creationId xmlns:p14="http://schemas.microsoft.com/office/powerpoint/2010/main" val="1579904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FA99DD3-26D4-334E-83F6-B84DD424F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8748311-D2A7-5F47-B4BE-B3F4024B16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51CC967A-1BE9-5548-9BDC-38B7E86E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标题 1">
            <a:extLst>
              <a:ext uri="{FF2B5EF4-FFF2-40B4-BE49-F238E27FC236}">
                <a16:creationId xmlns:a16="http://schemas.microsoft.com/office/drawing/2014/main" id="{D74737EB-872E-364F-8ACA-8E67AAB235EE}"/>
              </a:ext>
            </a:extLst>
          </p:cNvPr>
          <p:cNvSpPr>
            <a:spLocks noGrp="1"/>
          </p:cNvSpPr>
          <p:nvPr>
            <p:ph type="title"/>
          </p:nvPr>
        </p:nvSpPr>
        <p:spPr>
          <a:xfrm>
            <a:off x="1371599" y="1010097"/>
            <a:ext cx="9486901" cy="1010088"/>
          </a:xfrm>
        </p:spPr>
        <p:txBody>
          <a:bodyPr anchor="b">
            <a:normAutofit/>
          </a:bodyPr>
          <a:lstStyle/>
          <a:p>
            <a:pPr algn="ctr"/>
            <a:r>
              <a:rPr lang="en-US" altLang="zh-CN"/>
              <a:t>Sentiment analysis</a:t>
            </a:r>
            <a:endParaRPr lang="zh-CN" altLang="en-US"/>
          </a:p>
        </p:txBody>
      </p:sp>
      <p:sp>
        <p:nvSpPr>
          <p:cNvPr id="3" name="内容占位符 2">
            <a:extLst>
              <a:ext uri="{FF2B5EF4-FFF2-40B4-BE49-F238E27FC236}">
                <a16:creationId xmlns:a16="http://schemas.microsoft.com/office/drawing/2014/main" id="{DA32B20E-DF4C-A591-444E-748A5A85907C}"/>
              </a:ext>
            </a:extLst>
          </p:cNvPr>
          <p:cNvSpPr>
            <a:spLocks noGrp="1"/>
          </p:cNvSpPr>
          <p:nvPr>
            <p:ph idx="1"/>
          </p:nvPr>
        </p:nvSpPr>
        <p:spPr>
          <a:xfrm>
            <a:off x="1352549" y="2032276"/>
            <a:ext cx="9486901" cy="3918098"/>
          </a:xfrm>
        </p:spPr>
        <p:txBody>
          <a:bodyPr/>
          <a:lstStyle/>
          <a:p>
            <a:r>
              <a:rPr lang="en-US" altLang="zh-CN"/>
              <a:t>Based on the sentiment score, we can also train models to find the relation between it and ratings and predict ratings using sentiment scores.</a:t>
            </a:r>
          </a:p>
          <a:p>
            <a:r>
              <a:rPr lang="en-US" altLang="zh-CN"/>
              <a:t>The correlation between the two variables are 0.88, so we can build models on them. </a:t>
            </a:r>
          </a:p>
          <a:p>
            <a:r>
              <a:rPr lang="en-US" altLang="zh-CN"/>
              <a:t>We apply same methods on NLP</a:t>
            </a:r>
          </a:p>
          <a:p>
            <a:endParaRPr lang="zh-CN" altLang="en-US"/>
          </a:p>
        </p:txBody>
      </p:sp>
    </p:spTree>
    <p:extLst>
      <p:ext uri="{BB962C8B-B14F-4D97-AF65-F5344CB8AC3E}">
        <p14:creationId xmlns:p14="http://schemas.microsoft.com/office/powerpoint/2010/main" val="424455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7EFE9BE4-612F-74B1-45FA-25D76E437F6D}"/>
              </a:ext>
            </a:extLst>
          </p:cNvPr>
          <p:cNvSpPr>
            <a:spLocks noGrp="1"/>
          </p:cNvSpPr>
          <p:nvPr>
            <p:ph type="title"/>
          </p:nvPr>
        </p:nvSpPr>
        <p:spPr>
          <a:xfrm>
            <a:off x="1371601" y="1000265"/>
            <a:ext cx="9486901" cy="1010088"/>
          </a:xfrm>
        </p:spPr>
        <p:txBody>
          <a:bodyPr anchor="b">
            <a:normAutofit/>
          </a:bodyPr>
          <a:lstStyle/>
          <a:p>
            <a:pPr algn="ctr"/>
            <a:r>
              <a:rPr lang="en-US" altLang="zh-CN"/>
              <a:t>Sentiment analysis</a:t>
            </a:r>
            <a:endParaRPr lang="zh-CN" altLang="en-US"/>
          </a:p>
        </p:txBody>
      </p:sp>
      <p:graphicFrame>
        <p:nvGraphicFramePr>
          <p:cNvPr id="7" name="表格 10">
            <a:extLst>
              <a:ext uri="{FF2B5EF4-FFF2-40B4-BE49-F238E27FC236}">
                <a16:creationId xmlns:a16="http://schemas.microsoft.com/office/drawing/2014/main" id="{F5E99EAB-1921-5D99-C408-4D06C3A168AD}"/>
              </a:ext>
            </a:extLst>
          </p:cNvPr>
          <p:cNvGraphicFramePr>
            <a:graphicFrameLocks/>
          </p:cNvGraphicFramePr>
          <p:nvPr>
            <p:extLst>
              <p:ext uri="{D42A27DB-BD31-4B8C-83A1-F6EECF244321}">
                <p14:modId xmlns:p14="http://schemas.microsoft.com/office/powerpoint/2010/main" val="2845371851"/>
              </p:ext>
            </p:extLst>
          </p:nvPr>
        </p:nvGraphicFramePr>
        <p:xfrm>
          <a:off x="1371601" y="2344482"/>
          <a:ext cx="9486900" cy="3374268"/>
        </p:xfrm>
        <a:graphic>
          <a:graphicData uri="http://schemas.openxmlformats.org/drawingml/2006/table">
            <a:tbl>
              <a:tblPr firstRow="1" bandRow="1">
                <a:tableStyleId>{5C22544A-7EE6-4342-B048-85BDC9FD1C3A}</a:tableStyleId>
              </a:tblPr>
              <a:tblGrid>
                <a:gridCol w="4743450">
                  <a:extLst>
                    <a:ext uri="{9D8B030D-6E8A-4147-A177-3AD203B41FA5}">
                      <a16:colId xmlns:a16="http://schemas.microsoft.com/office/drawing/2014/main" val="2545722782"/>
                    </a:ext>
                  </a:extLst>
                </a:gridCol>
                <a:gridCol w="4743450">
                  <a:extLst>
                    <a:ext uri="{9D8B030D-6E8A-4147-A177-3AD203B41FA5}">
                      <a16:colId xmlns:a16="http://schemas.microsoft.com/office/drawing/2014/main" val="3055747760"/>
                    </a:ext>
                  </a:extLst>
                </a:gridCol>
              </a:tblGrid>
              <a:tr h="562378">
                <a:tc>
                  <a:txBody>
                    <a:bodyPr/>
                    <a:lstStyle/>
                    <a:p>
                      <a:r>
                        <a:rPr lang="en-US" altLang="zh-CN"/>
                        <a:t>Regressor</a:t>
                      </a:r>
                      <a:endParaRPr lang="zh-CN" altLang="en-US"/>
                    </a:p>
                  </a:txBody>
                  <a:tcPr/>
                </a:tc>
                <a:tc>
                  <a:txBody>
                    <a:bodyPr/>
                    <a:lstStyle/>
                    <a:p>
                      <a:r>
                        <a:rPr lang="en-US" altLang="zh-CN"/>
                        <a:t>Accuracy</a:t>
                      </a:r>
                      <a:endParaRPr lang="zh-CN" altLang="en-US"/>
                    </a:p>
                  </a:txBody>
                  <a:tcPr/>
                </a:tc>
                <a:extLst>
                  <a:ext uri="{0D108BD9-81ED-4DB2-BD59-A6C34878D82A}">
                    <a16:rowId xmlns:a16="http://schemas.microsoft.com/office/drawing/2014/main" val="3523058621"/>
                  </a:ext>
                </a:extLst>
              </a:tr>
              <a:tr h="562378">
                <a:tc>
                  <a:txBody>
                    <a:bodyPr/>
                    <a:lstStyle/>
                    <a:p>
                      <a:r>
                        <a:rPr lang="en-US" altLang="zh-CN"/>
                        <a:t>Linear Regression</a:t>
                      </a:r>
                      <a:endParaRPr lang="zh-CN" altLang="en-US"/>
                    </a:p>
                  </a:txBody>
                  <a:tcPr/>
                </a:tc>
                <a:tc>
                  <a:txBody>
                    <a:bodyPr/>
                    <a:lstStyle/>
                    <a:p>
                      <a:r>
                        <a:rPr lang="en-US" altLang="zh-CN"/>
                        <a:t>0.78</a:t>
                      </a:r>
                      <a:endParaRPr lang="zh-CN" altLang="en-US"/>
                    </a:p>
                  </a:txBody>
                  <a:tcPr/>
                </a:tc>
                <a:extLst>
                  <a:ext uri="{0D108BD9-81ED-4DB2-BD59-A6C34878D82A}">
                    <a16:rowId xmlns:a16="http://schemas.microsoft.com/office/drawing/2014/main" val="385143108"/>
                  </a:ext>
                </a:extLst>
              </a:tr>
              <a:tr h="562378">
                <a:tc>
                  <a:txBody>
                    <a:bodyPr/>
                    <a:lstStyle/>
                    <a:p>
                      <a:r>
                        <a:rPr lang="en-US" altLang="zh-CN"/>
                        <a:t>Decision Tree Regressor</a:t>
                      </a:r>
                      <a:endParaRPr lang="zh-CN" altLang="en-US"/>
                    </a:p>
                  </a:txBody>
                  <a:tcPr/>
                </a:tc>
                <a:tc>
                  <a:txBody>
                    <a:bodyPr/>
                    <a:lstStyle/>
                    <a:p>
                      <a:r>
                        <a:rPr lang="en-US" altLang="zh-CN"/>
                        <a:t>0.79</a:t>
                      </a:r>
                      <a:endParaRPr lang="zh-CN" altLang="en-US"/>
                    </a:p>
                  </a:txBody>
                  <a:tcPr/>
                </a:tc>
                <a:extLst>
                  <a:ext uri="{0D108BD9-81ED-4DB2-BD59-A6C34878D82A}">
                    <a16:rowId xmlns:a16="http://schemas.microsoft.com/office/drawing/2014/main" val="2557137362"/>
                  </a:ext>
                </a:extLst>
              </a:tr>
              <a:tr h="562378">
                <a:tc>
                  <a:txBody>
                    <a:bodyPr/>
                    <a:lstStyle/>
                    <a:p>
                      <a:r>
                        <a:rPr lang="en-US" altLang="zh-CN"/>
                        <a:t>Decision Tree Classifier</a:t>
                      </a:r>
                      <a:endParaRPr lang="zh-CN" altLang="en-US"/>
                    </a:p>
                  </a:txBody>
                  <a:tcPr/>
                </a:tc>
                <a:tc>
                  <a:txBody>
                    <a:bodyPr/>
                    <a:lstStyle/>
                    <a:p>
                      <a:r>
                        <a:rPr lang="en-US" altLang="zh-CN" dirty="0"/>
                        <a:t>0.81</a:t>
                      </a:r>
                      <a:endParaRPr lang="zh-CN" altLang="en-US" dirty="0"/>
                    </a:p>
                  </a:txBody>
                  <a:tcPr/>
                </a:tc>
                <a:extLst>
                  <a:ext uri="{0D108BD9-81ED-4DB2-BD59-A6C34878D82A}">
                    <a16:rowId xmlns:a16="http://schemas.microsoft.com/office/drawing/2014/main" val="3270559958"/>
                  </a:ext>
                </a:extLst>
              </a:tr>
              <a:tr h="562378">
                <a:tc>
                  <a:txBody>
                    <a:bodyPr/>
                    <a:lstStyle/>
                    <a:p>
                      <a:r>
                        <a:rPr lang="en-US" altLang="zh-CN"/>
                        <a:t>Gradient Boosting Classifier</a:t>
                      </a:r>
                      <a:endParaRPr lang="zh-CN" altLang="en-US"/>
                    </a:p>
                  </a:txBody>
                  <a:tcPr/>
                </a:tc>
                <a:tc>
                  <a:txBody>
                    <a:bodyPr/>
                    <a:lstStyle/>
                    <a:p>
                      <a:r>
                        <a:rPr lang="en-US" altLang="zh-CN" dirty="0"/>
                        <a:t>0.82</a:t>
                      </a:r>
                      <a:endParaRPr lang="zh-CN" altLang="en-US" dirty="0"/>
                    </a:p>
                  </a:txBody>
                  <a:tcPr/>
                </a:tc>
                <a:extLst>
                  <a:ext uri="{0D108BD9-81ED-4DB2-BD59-A6C34878D82A}">
                    <a16:rowId xmlns:a16="http://schemas.microsoft.com/office/drawing/2014/main" val="2671592942"/>
                  </a:ext>
                </a:extLst>
              </a:tr>
              <a:tr h="562378">
                <a:tc>
                  <a:txBody>
                    <a:bodyPr/>
                    <a:lstStyle/>
                    <a:p>
                      <a:r>
                        <a:rPr lang="en-GB" altLang="zh-CN"/>
                        <a:t>Gradient Boosting Regressor</a:t>
                      </a:r>
                      <a:endParaRPr lang="zh-CN" altLang="en-US"/>
                    </a:p>
                  </a:txBody>
                  <a:tcPr/>
                </a:tc>
                <a:tc>
                  <a:txBody>
                    <a:bodyPr/>
                    <a:lstStyle/>
                    <a:p>
                      <a:r>
                        <a:rPr lang="en-US" altLang="zh-CN" dirty="0"/>
                        <a:t>0.79</a:t>
                      </a:r>
                      <a:endParaRPr lang="zh-CN" altLang="en-US" dirty="0"/>
                    </a:p>
                  </a:txBody>
                  <a:tcPr/>
                </a:tc>
                <a:extLst>
                  <a:ext uri="{0D108BD9-81ED-4DB2-BD59-A6C34878D82A}">
                    <a16:rowId xmlns:a16="http://schemas.microsoft.com/office/drawing/2014/main" val="248410413"/>
                  </a:ext>
                </a:extLst>
              </a:tr>
            </a:tbl>
          </a:graphicData>
        </a:graphic>
      </p:graphicFrame>
    </p:spTree>
    <p:extLst>
      <p:ext uri="{BB962C8B-B14F-4D97-AF65-F5344CB8AC3E}">
        <p14:creationId xmlns:p14="http://schemas.microsoft.com/office/powerpoint/2010/main" val="1010365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7C836CD-47B2-4287-AE51-D866B8697A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A50CAC8-10E2-4E31-9995-4EF17051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06" y="0"/>
            <a:ext cx="5426844"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179AA91A-C4C1-3D47-A799-F1130CE78E38}"/>
              </a:ext>
            </a:extLst>
          </p:cNvPr>
          <p:cNvSpPr>
            <a:spLocks noGrp="1"/>
          </p:cNvSpPr>
          <p:nvPr>
            <p:ph type="title"/>
          </p:nvPr>
        </p:nvSpPr>
        <p:spPr>
          <a:xfrm>
            <a:off x="797442" y="1632861"/>
            <a:ext cx="3870251" cy="5486400"/>
          </a:xfrm>
        </p:spPr>
        <p:txBody>
          <a:bodyPr anchor="ctr">
            <a:normAutofit/>
          </a:bodyPr>
          <a:lstStyle/>
          <a:p>
            <a:pPr algn="ctr"/>
            <a:r>
              <a:rPr lang="en-US" altLang="zh-CN" sz="3600" err="1">
                <a:solidFill>
                  <a:schemeClr val="bg2"/>
                </a:solidFill>
              </a:rPr>
              <a:t>WIth</a:t>
            </a:r>
            <a:r>
              <a:rPr lang="en-US" altLang="zh-CN" sz="3600">
                <a:solidFill>
                  <a:schemeClr val="bg2"/>
                </a:solidFill>
              </a:rPr>
              <a:t> Sentiment</a:t>
            </a:r>
            <a:br>
              <a:rPr lang="en-US" altLang="zh-CN" sz="3600"/>
            </a:br>
            <a:br>
              <a:rPr lang="en-US" altLang="zh-CN" sz="3600"/>
            </a:br>
            <a:br>
              <a:rPr lang="en-US" altLang="zh-CN" sz="3600"/>
            </a:br>
            <a:br>
              <a:rPr lang="en-US" altLang="zh-CN" sz="3600"/>
            </a:br>
            <a:r>
              <a:rPr lang="en-US" altLang="zh-CN" sz="2000">
                <a:solidFill>
                  <a:schemeClr val="bg2"/>
                </a:solidFill>
              </a:rPr>
              <a:t>classifiers have better performance with 5</a:t>
            </a:r>
            <a:r>
              <a:rPr lang="zh-CN" altLang="en-US" sz="2000">
                <a:solidFill>
                  <a:schemeClr val="bg2"/>
                </a:solidFill>
              </a:rPr>
              <a:t> </a:t>
            </a:r>
            <a:r>
              <a:rPr lang="en-US" altLang="zh-CN" sz="2000">
                <a:solidFill>
                  <a:schemeClr val="bg2"/>
                </a:solidFill>
              </a:rPr>
              <a:t>Classes</a:t>
            </a:r>
            <a:br>
              <a:rPr lang="en-US" altLang="zh-CN" sz="2000"/>
            </a:br>
            <a:endParaRPr lang="en-US" sz="3600">
              <a:solidFill>
                <a:schemeClr val="bg2"/>
              </a:solidFill>
            </a:endParaRPr>
          </a:p>
        </p:txBody>
      </p:sp>
      <p:sp>
        <p:nvSpPr>
          <p:cNvPr id="15" name="文本框 14">
            <a:extLst>
              <a:ext uri="{FF2B5EF4-FFF2-40B4-BE49-F238E27FC236}">
                <a16:creationId xmlns:a16="http://schemas.microsoft.com/office/drawing/2014/main" id="{BFB02011-B917-E346-8090-14E8C7ACFABC}"/>
              </a:ext>
            </a:extLst>
          </p:cNvPr>
          <p:cNvSpPr txBox="1"/>
          <p:nvPr/>
        </p:nvSpPr>
        <p:spPr>
          <a:xfrm>
            <a:off x="5627948" y="247455"/>
            <a:ext cx="6102926" cy="369332"/>
          </a:xfrm>
          <a:prstGeom prst="rect">
            <a:avLst/>
          </a:prstGeom>
          <a:noFill/>
        </p:spPr>
        <p:txBody>
          <a:bodyPr wrap="square">
            <a:spAutoFit/>
          </a:bodyPr>
          <a:lstStyle/>
          <a:p>
            <a:pPr>
              <a:buFont typeface="Wingdings" panose="05000000000000000000" pitchFamily="2" charset="2"/>
              <a:buChar char="l"/>
            </a:pPr>
            <a:r>
              <a:rPr lang="en-US" altLang="zh-CN"/>
              <a:t>Random Forest Classifiers</a:t>
            </a:r>
          </a:p>
        </p:txBody>
      </p:sp>
      <p:sp>
        <p:nvSpPr>
          <p:cNvPr id="16" name="文本框 15">
            <a:extLst>
              <a:ext uri="{FF2B5EF4-FFF2-40B4-BE49-F238E27FC236}">
                <a16:creationId xmlns:a16="http://schemas.microsoft.com/office/drawing/2014/main" id="{3CE8F8FF-92CC-8847-8991-107C52A98A8F}"/>
              </a:ext>
            </a:extLst>
          </p:cNvPr>
          <p:cNvSpPr txBox="1"/>
          <p:nvPr/>
        </p:nvSpPr>
        <p:spPr>
          <a:xfrm>
            <a:off x="5627948" y="3135968"/>
            <a:ext cx="6102926" cy="369332"/>
          </a:xfrm>
          <a:prstGeom prst="rect">
            <a:avLst/>
          </a:prstGeom>
          <a:noFill/>
        </p:spPr>
        <p:txBody>
          <a:bodyPr wrap="square">
            <a:spAutoFit/>
          </a:bodyPr>
          <a:lstStyle/>
          <a:p>
            <a:pPr>
              <a:buFont typeface="Wingdings" panose="05000000000000000000" pitchFamily="2" charset="2"/>
              <a:buChar char="l"/>
            </a:pPr>
            <a:r>
              <a:rPr lang="en-US" altLang="zh-CN"/>
              <a:t>Gradient Boosting Classifiers </a:t>
            </a:r>
          </a:p>
        </p:txBody>
      </p:sp>
      <p:pic>
        <p:nvPicPr>
          <p:cNvPr id="4" name="图片 5">
            <a:extLst>
              <a:ext uri="{FF2B5EF4-FFF2-40B4-BE49-F238E27FC236}">
                <a16:creationId xmlns:a16="http://schemas.microsoft.com/office/drawing/2014/main" id="{E39B0115-0773-587A-23B0-9E43E0AA47D8}"/>
              </a:ext>
            </a:extLst>
          </p:cNvPr>
          <p:cNvPicPr>
            <a:picLocks noChangeAspect="1"/>
          </p:cNvPicPr>
          <p:nvPr/>
        </p:nvPicPr>
        <p:blipFill>
          <a:blip r:embed="rId2"/>
          <a:stretch>
            <a:fillRect/>
          </a:stretch>
        </p:blipFill>
        <p:spPr>
          <a:xfrm>
            <a:off x="5962283" y="549518"/>
            <a:ext cx="2002450" cy="2042748"/>
          </a:xfrm>
          <a:prstGeom prst="rect">
            <a:avLst/>
          </a:prstGeom>
        </p:spPr>
      </p:pic>
      <p:sp>
        <p:nvSpPr>
          <p:cNvPr id="6" name="箭头: 右 5">
            <a:extLst>
              <a:ext uri="{FF2B5EF4-FFF2-40B4-BE49-F238E27FC236}">
                <a16:creationId xmlns:a16="http://schemas.microsoft.com/office/drawing/2014/main" id="{286DCC2B-C1FC-1DD1-77C3-201BC5B20812}"/>
              </a:ext>
            </a:extLst>
          </p:cNvPr>
          <p:cNvSpPr/>
          <p:nvPr/>
        </p:nvSpPr>
        <p:spPr>
          <a:xfrm>
            <a:off x="8256211" y="1234791"/>
            <a:ext cx="978876" cy="486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a16="http://schemas.microsoft.com/office/drawing/2014/main" id="{361C3D6D-D41C-B413-88EA-A5A44993849A}"/>
              </a:ext>
            </a:extLst>
          </p:cNvPr>
          <p:cNvSpPr/>
          <p:nvPr/>
        </p:nvSpPr>
        <p:spPr>
          <a:xfrm>
            <a:off x="8256210" y="4329683"/>
            <a:ext cx="978876" cy="486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10" descr="图片包含 图表&#10;&#10;已自动生成说明">
            <a:extLst>
              <a:ext uri="{FF2B5EF4-FFF2-40B4-BE49-F238E27FC236}">
                <a16:creationId xmlns:a16="http://schemas.microsoft.com/office/drawing/2014/main" id="{F9A6D578-F2F9-D9CD-6798-58290828DB44}"/>
              </a:ext>
            </a:extLst>
          </p:cNvPr>
          <p:cNvPicPr>
            <a:picLocks noChangeAspect="1"/>
          </p:cNvPicPr>
          <p:nvPr/>
        </p:nvPicPr>
        <p:blipFill>
          <a:blip r:embed="rId3"/>
          <a:stretch>
            <a:fillRect/>
          </a:stretch>
        </p:blipFill>
        <p:spPr>
          <a:xfrm>
            <a:off x="5962285" y="3480288"/>
            <a:ext cx="2154849" cy="2183424"/>
          </a:xfrm>
          <a:prstGeom prst="rect">
            <a:avLst/>
          </a:prstGeom>
        </p:spPr>
      </p:pic>
      <p:pic>
        <p:nvPicPr>
          <p:cNvPr id="3" name="图片 4" descr="图表&#10;&#10;已自动生成说明">
            <a:extLst>
              <a:ext uri="{FF2B5EF4-FFF2-40B4-BE49-F238E27FC236}">
                <a16:creationId xmlns:a16="http://schemas.microsoft.com/office/drawing/2014/main" id="{4D13DED7-874A-8A82-B88B-D1E259A20138}"/>
              </a:ext>
            </a:extLst>
          </p:cNvPr>
          <p:cNvPicPr>
            <a:picLocks noChangeAspect="1"/>
          </p:cNvPicPr>
          <p:nvPr/>
        </p:nvPicPr>
        <p:blipFill>
          <a:blip r:embed="rId4"/>
          <a:stretch>
            <a:fillRect/>
          </a:stretch>
        </p:blipFill>
        <p:spPr>
          <a:xfrm>
            <a:off x="9531961" y="3503735"/>
            <a:ext cx="2195880" cy="2230317"/>
          </a:xfrm>
          <a:prstGeom prst="rect">
            <a:avLst/>
          </a:prstGeom>
        </p:spPr>
      </p:pic>
      <p:pic>
        <p:nvPicPr>
          <p:cNvPr id="32" name="图片 32" descr="图表&#10;&#10;已自动生成说明">
            <a:extLst>
              <a:ext uri="{FF2B5EF4-FFF2-40B4-BE49-F238E27FC236}">
                <a16:creationId xmlns:a16="http://schemas.microsoft.com/office/drawing/2014/main" id="{93923669-CD64-BC4B-D0D4-C7395C86E81E}"/>
              </a:ext>
            </a:extLst>
          </p:cNvPr>
          <p:cNvPicPr>
            <a:picLocks noChangeAspect="1"/>
          </p:cNvPicPr>
          <p:nvPr/>
        </p:nvPicPr>
        <p:blipFill>
          <a:blip r:embed="rId5"/>
          <a:stretch>
            <a:fillRect/>
          </a:stretch>
        </p:blipFill>
        <p:spPr>
          <a:xfrm>
            <a:off x="9531125" y="550636"/>
            <a:ext cx="2015466" cy="2041630"/>
          </a:xfrm>
          <a:prstGeom prst="rect">
            <a:avLst/>
          </a:prstGeom>
        </p:spPr>
      </p:pic>
      <p:sp>
        <p:nvSpPr>
          <p:cNvPr id="33" name="文本框 32">
            <a:extLst>
              <a:ext uri="{FF2B5EF4-FFF2-40B4-BE49-F238E27FC236}">
                <a16:creationId xmlns:a16="http://schemas.microsoft.com/office/drawing/2014/main" id="{EDF1C943-9F80-408D-CCC8-ED01AAF2F824}"/>
              </a:ext>
            </a:extLst>
          </p:cNvPr>
          <p:cNvSpPr txBox="1"/>
          <p:nvPr/>
        </p:nvSpPr>
        <p:spPr>
          <a:xfrm>
            <a:off x="6389186" y="2585214"/>
            <a:ext cx="2121230" cy="369332"/>
          </a:xfrm>
          <a:prstGeom prst="rect">
            <a:avLst/>
          </a:prstGeom>
          <a:noFill/>
        </p:spPr>
        <p:txBody>
          <a:bodyPr wrap="square" rtlCol="0">
            <a:spAutoFit/>
          </a:bodyPr>
          <a:lstStyle/>
          <a:p>
            <a:r>
              <a:rPr lang="en-US" altLang="zh-CN"/>
              <a:t>Test score: 0.55</a:t>
            </a:r>
            <a:endParaRPr lang="zh-CN" altLang="en-US"/>
          </a:p>
        </p:txBody>
      </p:sp>
      <p:sp>
        <p:nvSpPr>
          <p:cNvPr id="34" name="文本框 33">
            <a:extLst>
              <a:ext uri="{FF2B5EF4-FFF2-40B4-BE49-F238E27FC236}">
                <a16:creationId xmlns:a16="http://schemas.microsoft.com/office/drawing/2014/main" id="{BBE0C69C-8783-184D-ABC1-B1FC63055062}"/>
              </a:ext>
            </a:extLst>
          </p:cNvPr>
          <p:cNvSpPr txBox="1"/>
          <p:nvPr/>
        </p:nvSpPr>
        <p:spPr>
          <a:xfrm>
            <a:off x="9749180" y="5917153"/>
            <a:ext cx="2121230" cy="369332"/>
          </a:xfrm>
          <a:prstGeom prst="rect">
            <a:avLst/>
          </a:prstGeom>
          <a:noFill/>
        </p:spPr>
        <p:txBody>
          <a:bodyPr wrap="square" rtlCol="0">
            <a:spAutoFit/>
          </a:bodyPr>
          <a:lstStyle/>
          <a:p>
            <a:r>
              <a:rPr lang="en-US" altLang="zh-CN"/>
              <a:t>Test score: 0.75</a:t>
            </a:r>
            <a:endParaRPr lang="zh-CN" altLang="en-US"/>
          </a:p>
        </p:txBody>
      </p:sp>
      <p:sp>
        <p:nvSpPr>
          <p:cNvPr id="35" name="文本框 34">
            <a:extLst>
              <a:ext uri="{FF2B5EF4-FFF2-40B4-BE49-F238E27FC236}">
                <a16:creationId xmlns:a16="http://schemas.microsoft.com/office/drawing/2014/main" id="{20E41572-1E8C-6D79-654A-7F10CC4C6048}"/>
              </a:ext>
            </a:extLst>
          </p:cNvPr>
          <p:cNvSpPr txBox="1"/>
          <p:nvPr/>
        </p:nvSpPr>
        <p:spPr>
          <a:xfrm>
            <a:off x="9749180" y="2635125"/>
            <a:ext cx="2121230" cy="369332"/>
          </a:xfrm>
          <a:prstGeom prst="rect">
            <a:avLst/>
          </a:prstGeom>
          <a:noFill/>
        </p:spPr>
        <p:txBody>
          <a:bodyPr wrap="square" rtlCol="0">
            <a:spAutoFit/>
          </a:bodyPr>
          <a:lstStyle/>
          <a:p>
            <a:r>
              <a:rPr lang="en-US" altLang="zh-CN"/>
              <a:t>Test score: 0.74</a:t>
            </a:r>
            <a:endParaRPr lang="zh-CN" altLang="en-US"/>
          </a:p>
        </p:txBody>
      </p:sp>
      <p:sp>
        <p:nvSpPr>
          <p:cNvPr id="36" name="文本框 35">
            <a:extLst>
              <a:ext uri="{FF2B5EF4-FFF2-40B4-BE49-F238E27FC236}">
                <a16:creationId xmlns:a16="http://schemas.microsoft.com/office/drawing/2014/main" id="{460E73D8-0899-E031-55CD-816DEA89A42E}"/>
              </a:ext>
            </a:extLst>
          </p:cNvPr>
          <p:cNvSpPr txBox="1"/>
          <p:nvPr/>
        </p:nvSpPr>
        <p:spPr>
          <a:xfrm>
            <a:off x="6522144" y="5939150"/>
            <a:ext cx="2121230" cy="369332"/>
          </a:xfrm>
          <a:prstGeom prst="rect">
            <a:avLst/>
          </a:prstGeom>
          <a:noFill/>
        </p:spPr>
        <p:txBody>
          <a:bodyPr wrap="square" rtlCol="0">
            <a:spAutoFit/>
          </a:bodyPr>
          <a:lstStyle/>
          <a:p>
            <a:r>
              <a:rPr lang="en-US" altLang="zh-CN"/>
              <a:t>Test score: 0.55</a:t>
            </a:r>
            <a:endParaRPr lang="zh-CN" altLang="en-US"/>
          </a:p>
        </p:txBody>
      </p:sp>
    </p:spTree>
    <p:extLst>
      <p:ext uri="{BB962C8B-B14F-4D97-AF65-F5344CB8AC3E}">
        <p14:creationId xmlns:p14="http://schemas.microsoft.com/office/powerpoint/2010/main" val="676809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BC959F-CAB6-4E23-81DE-E0BBF2B7E0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94DEED-5E0F-4E41-A445-58C14864C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767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041167-1F3C-064B-ADF0-71B9339CB06D}"/>
              </a:ext>
            </a:extLst>
          </p:cNvPr>
          <p:cNvSpPr>
            <a:spLocks noGrp="1"/>
          </p:cNvSpPr>
          <p:nvPr>
            <p:ph type="title"/>
          </p:nvPr>
        </p:nvSpPr>
        <p:spPr>
          <a:xfrm>
            <a:off x="685800" y="1371600"/>
            <a:ext cx="2742028" cy="4114800"/>
          </a:xfrm>
        </p:spPr>
        <p:txBody>
          <a:bodyPr anchor="ctr">
            <a:normAutofit/>
          </a:bodyPr>
          <a:lstStyle/>
          <a:p>
            <a:pPr algn="ctr"/>
            <a:r>
              <a:rPr lang="en-US">
                <a:solidFill>
                  <a:schemeClr val="bg2"/>
                </a:solidFill>
              </a:rPr>
              <a:t>Data Cleaning</a:t>
            </a:r>
          </a:p>
        </p:txBody>
      </p:sp>
      <p:sp>
        <p:nvSpPr>
          <p:cNvPr id="12" name="Rectangle 11">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2500" y="685800"/>
            <a:ext cx="67437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D0CFCC4-D3F7-0540-A18F-CC1D9306779E}"/>
              </a:ext>
            </a:extLst>
          </p:cNvPr>
          <p:cNvSpPr>
            <a:spLocks noGrp="1"/>
          </p:cNvSpPr>
          <p:nvPr>
            <p:ph idx="1"/>
          </p:nvPr>
        </p:nvSpPr>
        <p:spPr>
          <a:xfrm>
            <a:off x="8197817" y="3226900"/>
            <a:ext cx="3418702" cy="2242493"/>
          </a:xfrm>
        </p:spPr>
        <p:txBody>
          <a:bodyPr anchor="t">
            <a:normAutofit fontScale="92500"/>
          </a:bodyPr>
          <a:lstStyle/>
          <a:p>
            <a:r>
              <a:rPr lang="en-US" sz="2000"/>
              <a:t>Compressed Columns</a:t>
            </a:r>
          </a:p>
          <a:p>
            <a:r>
              <a:rPr lang="en-US" sz="2000"/>
              <a:t>Redundant</a:t>
            </a:r>
            <a:r>
              <a:rPr lang="zh-CN" altLang="en-US" sz="2000"/>
              <a:t> </a:t>
            </a:r>
            <a:r>
              <a:rPr lang="en-US" altLang="zh-CN" sz="2000"/>
              <a:t>information</a:t>
            </a:r>
            <a:endParaRPr lang="en-US" sz="2000"/>
          </a:p>
          <a:p>
            <a:r>
              <a:rPr lang="en-US" sz="2000"/>
              <a:t>Missing data</a:t>
            </a:r>
          </a:p>
          <a:p>
            <a:r>
              <a:rPr lang="en-US" sz="2000"/>
              <a:t>Meaningless </a:t>
            </a:r>
            <a:r>
              <a:rPr lang="en-US" sz="2000" err="1"/>
              <a:t>Dtype</a:t>
            </a:r>
            <a:endParaRPr lang="en-US" sz="2000"/>
          </a:p>
          <a:p>
            <a:r>
              <a:rPr lang="en-US" sz="2000"/>
              <a:t>Business other than restaurant</a:t>
            </a:r>
          </a:p>
        </p:txBody>
      </p:sp>
      <p:sp>
        <p:nvSpPr>
          <p:cNvPr id="9" name="Content Placeholder 2">
            <a:extLst>
              <a:ext uri="{FF2B5EF4-FFF2-40B4-BE49-F238E27FC236}">
                <a16:creationId xmlns:a16="http://schemas.microsoft.com/office/drawing/2014/main" id="{AAB0FB83-38E9-1549-B051-D48E2B7B15F2}"/>
              </a:ext>
            </a:extLst>
          </p:cNvPr>
          <p:cNvSpPr txBox="1">
            <a:spLocks/>
          </p:cNvSpPr>
          <p:nvPr/>
        </p:nvSpPr>
        <p:spPr>
          <a:xfrm>
            <a:off x="161026" y="5486400"/>
            <a:ext cx="3754649" cy="1092896"/>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a:solidFill>
                  <a:schemeClr val="bg1"/>
                </a:solidFill>
              </a:rPr>
              <a:t>Data Source </a:t>
            </a:r>
            <a:r>
              <a:rPr lang="en-US" sz="2000" b="1">
                <a:hlinkClick r:id="rId2"/>
              </a:rPr>
              <a:t>https://www.yelp.com/dataset/documentation/main</a:t>
            </a:r>
            <a:endParaRPr lang="en-US" sz="2000" b="1"/>
          </a:p>
          <a:p>
            <a:endParaRPr lang="en-US" sz="2000" b="1"/>
          </a:p>
        </p:txBody>
      </p:sp>
      <p:grpSp>
        <p:nvGrpSpPr>
          <p:cNvPr id="7" name="Group 6">
            <a:extLst>
              <a:ext uri="{FF2B5EF4-FFF2-40B4-BE49-F238E27FC236}">
                <a16:creationId xmlns:a16="http://schemas.microsoft.com/office/drawing/2014/main" id="{6BD60926-2191-8C48-A94C-62D65B076F07}"/>
              </a:ext>
            </a:extLst>
          </p:cNvPr>
          <p:cNvGrpSpPr/>
          <p:nvPr/>
        </p:nvGrpSpPr>
        <p:grpSpPr>
          <a:xfrm>
            <a:off x="4941675" y="2663447"/>
            <a:ext cx="3418702" cy="3369401"/>
            <a:chOff x="4906529" y="1528788"/>
            <a:chExt cx="3738742" cy="3551805"/>
          </a:xfrm>
        </p:grpSpPr>
        <p:pic>
          <p:nvPicPr>
            <p:cNvPr id="4" name="Picture 3">
              <a:extLst>
                <a:ext uri="{FF2B5EF4-FFF2-40B4-BE49-F238E27FC236}">
                  <a16:creationId xmlns:a16="http://schemas.microsoft.com/office/drawing/2014/main" id="{54A1A007-8980-CF44-AAD5-2CB8DE73CCC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906529" y="1528788"/>
              <a:ext cx="3738742" cy="3551805"/>
            </a:xfrm>
            <a:prstGeom prst="rect">
              <a:avLst/>
            </a:prstGeom>
          </p:spPr>
        </p:pic>
        <p:sp>
          <p:nvSpPr>
            <p:cNvPr id="6" name="Frame 5">
              <a:extLst>
                <a:ext uri="{FF2B5EF4-FFF2-40B4-BE49-F238E27FC236}">
                  <a16:creationId xmlns:a16="http://schemas.microsoft.com/office/drawing/2014/main" id="{2D947140-EB40-CA43-96CE-CE3E60744572}"/>
                </a:ext>
              </a:extLst>
            </p:cNvPr>
            <p:cNvSpPr/>
            <p:nvPr/>
          </p:nvSpPr>
          <p:spPr>
            <a:xfrm>
              <a:off x="4950973" y="3706367"/>
              <a:ext cx="3605407" cy="198434"/>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1" name="Picture 10">
            <a:extLst>
              <a:ext uri="{FF2B5EF4-FFF2-40B4-BE49-F238E27FC236}">
                <a16:creationId xmlns:a16="http://schemas.microsoft.com/office/drawing/2014/main" id="{182B3D40-D477-AA47-A883-A713F358BF3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433633" y="725008"/>
            <a:ext cx="5505363" cy="1947281"/>
          </a:xfrm>
          <a:prstGeom prst="rect">
            <a:avLst/>
          </a:prstGeom>
        </p:spPr>
      </p:pic>
    </p:spTree>
    <p:extLst>
      <p:ext uri="{BB962C8B-B14F-4D97-AF65-F5344CB8AC3E}">
        <p14:creationId xmlns:p14="http://schemas.microsoft.com/office/powerpoint/2010/main" val="3106390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6E046C00-59AD-1D4C-F70C-539086B6B94C}"/>
              </a:ext>
            </a:extLst>
          </p:cNvPr>
          <p:cNvSpPr>
            <a:spLocks noGrp="1"/>
          </p:cNvSpPr>
          <p:nvPr>
            <p:ph type="title"/>
          </p:nvPr>
        </p:nvSpPr>
        <p:spPr>
          <a:xfrm>
            <a:off x="1371599" y="969276"/>
            <a:ext cx="9486901" cy="1010088"/>
          </a:xfrm>
        </p:spPr>
        <p:txBody>
          <a:bodyPr anchor="b">
            <a:normAutofit/>
          </a:bodyPr>
          <a:lstStyle/>
          <a:p>
            <a:pPr algn="ctr"/>
            <a:r>
              <a:rPr lang="en-US" altLang="zh-CN"/>
              <a:t>Conclusion</a:t>
            </a:r>
            <a:endParaRPr lang="zh-CN" altLang="en-US"/>
          </a:p>
        </p:txBody>
      </p:sp>
      <p:sp>
        <p:nvSpPr>
          <p:cNvPr id="3" name="内容占位符 2">
            <a:extLst>
              <a:ext uri="{FF2B5EF4-FFF2-40B4-BE49-F238E27FC236}">
                <a16:creationId xmlns:a16="http://schemas.microsoft.com/office/drawing/2014/main" id="{E42AD270-CE21-88DC-11BA-7115B5341915}"/>
              </a:ext>
            </a:extLst>
          </p:cNvPr>
          <p:cNvSpPr>
            <a:spLocks noGrp="1"/>
          </p:cNvSpPr>
          <p:nvPr>
            <p:ph idx="1"/>
          </p:nvPr>
        </p:nvSpPr>
        <p:spPr>
          <a:xfrm>
            <a:off x="1371600" y="2138222"/>
            <a:ext cx="9486901" cy="3540642"/>
          </a:xfrm>
        </p:spPr>
        <p:txBody>
          <a:bodyPr>
            <a:normAutofit/>
          </a:bodyPr>
          <a:lstStyle/>
          <a:p>
            <a:r>
              <a:rPr lang="en-US" altLang="zh-CN"/>
              <a:t>NLP and sentiment analysis works better on predicting the rating of a restaurant.</a:t>
            </a:r>
          </a:p>
          <a:p>
            <a:r>
              <a:rPr lang="en-US" altLang="zh-CN"/>
              <a:t>But the two methods need some customer reviews. If the restaurant does not get certain amount of the reviews, the owner </a:t>
            </a:r>
          </a:p>
          <a:p>
            <a:pPr marL="0" indent="0">
              <a:buNone/>
            </a:pPr>
            <a:r>
              <a:rPr lang="en-US" altLang="zh-CN"/>
              <a:t>   can adjust the service based on the feature</a:t>
            </a:r>
          </a:p>
          <a:p>
            <a:pPr marL="0" indent="0">
              <a:buNone/>
            </a:pPr>
            <a:r>
              <a:rPr lang="en-US" altLang="zh-CN"/>
              <a:t>   importance from the Gradient Boosting Classifier on the </a:t>
            </a:r>
          </a:p>
          <a:p>
            <a:pPr marL="0" indent="0">
              <a:buNone/>
            </a:pPr>
            <a:r>
              <a:rPr lang="en-US" altLang="zh-CN"/>
              <a:t>   restaurant attributes to get better ratings.</a:t>
            </a:r>
          </a:p>
          <a:p>
            <a:pPr marL="0" indent="0">
              <a:buNone/>
            </a:pPr>
            <a:endParaRPr lang="en-US" altLang="zh-CN"/>
          </a:p>
        </p:txBody>
      </p:sp>
      <p:pic>
        <p:nvPicPr>
          <p:cNvPr id="7" name="图片 6">
            <a:extLst>
              <a:ext uri="{FF2B5EF4-FFF2-40B4-BE49-F238E27FC236}">
                <a16:creationId xmlns:a16="http://schemas.microsoft.com/office/drawing/2014/main" id="{B6392D88-E33F-3757-0685-7CAC445856F0}"/>
              </a:ext>
            </a:extLst>
          </p:cNvPr>
          <p:cNvPicPr>
            <a:picLocks noChangeAspect="1"/>
          </p:cNvPicPr>
          <p:nvPr/>
        </p:nvPicPr>
        <p:blipFill rotWithShape="1">
          <a:blip r:embed="rId2"/>
          <a:srcRect l="214" t="8341" r="12459" b="8229"/>
          <a:stretch/>
        </p:blipFill>
        <p:spPr>
          <a:xfrm>
            <a:off x="7708402" y="3401786"/>
            <a:ext cx="3784191" cy="2772399"/>
          </a:xfrm>
          <a:prstGeom prst="rect">
            <a:avLst/>
          </a:prstGeom>
        </p:spPr>
      </p:pic>
    </p:spTree>
    <p:extLst>
      <p:ext uri="{BB962C8B-B14F-4D97-AF65-F5344CB8AC3E}">
        <p14:creationId xmlns:p14="http://schemas.microsoft.com/office/powerpoint/2010/main" val="2428159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485AE2-6BE9-4DCA-A6C4-83F4EEFCC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5BA7CAF-5EE9-4EEE-9E12-B2CECCB94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EC199F73-795E-469A-AF4B-13FA2C7AB7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799" y="684431"/>
            <a:ext cx="10820401"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F276E0-DC13-3D4E-98D0-6856AED21650}"/>
              </a:ext>
            </a:extLst>
          </p:cNvPr>
          <p:cNvSpPr>
            <a:spLocks noGrp="1"/>
          </p:cNvSpPr>
          <p:nvPr>
            <p:ph type="title"/>
          </p:nvPr>
        </p:nvSpPr>
        <p:spPr>
          <a:xfrm>
            <a:off x="2057399" y="1371599"/>
            <a:ext cx="8539843" cy="2339633"/>
          </a:xfrm>
        </p:spPr>
        <p:txBody>
          <a:bodyPr vert="horz" lIns="91440" tIns="45720" rIns="91440" bIns="45720" rtlCol="0" anchor="b">
            <a:normAutofit/>
          </a:bodyPr>
          <a:lstStyle/>
          <a:p>
            <a:pPr algn="ctr"/>
            <a:r>
              <a:rPr lang="en-US" sz="4000" kern="1200" cap="all" spc="300" baseline="0">
                <a:solidFill>
                  <a:schemeClr val="tx2"/>
                </a:solidFill>
                <a:latin typeface="+mj-lt"/>
                <a:ea typeface="+mj-ea"/>
                <a:cs typeface="+mj-cs"/>
              </a:rPr>
              <a:t>Thanks for your listening</a:t>
            </a:r>
          </a:p>
        </p:txBody>
      </p:sp>
    </p:spTree>
    <p:extLst>
      <p:ext uri="{BB962C8B-B14F-4D97-AF65-F5344CB8AC3E}">
        <p14:creationId xmlns:p14="http://schemas.microsoft.com/office/powerpoint/2010/main" val="1720990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BD1C247-1E5B-4399-87F8-31C532F0A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3F0F311-CB15-4C1D-937F-8DBB429D8E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96000"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E6F70DE8-A2A4-4336-A602-73036FEDC7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4724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C37474-18AF-4624-880A-2ACF6A6507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698441D-5E64-0643-9A1B-E8A6C54AF898}"/>
              </a:ext>
            </a:extLst>
          </p:cNvPr>
          <p:cNvPicPr>
            <a:picLocks noChangeAspect="1"/>
          </p:cNvPicPr>
          <p:nvPr/>
        </p:nvPicPr>
        <p:blipFill>
          <a:blip r:embed="rId2"/>
          <a:stretch>
            <a:fillRect/>
          </a:stretch>
        </p:blipFill>
        <p:spPr>
          <a:xfrm>
            <a:off x="2219933" y="685798"/>
            <a:ext cx="2652931" cy="1338205"/>
          </a:xfrm>
          <a:prstGeom prst="rect">
            <a:avLst/>
          </a:prstGeom>
        </p:spPr>
      </p:pic>
      <p:pic>
        <p:nvPicPr>
          <p:cNvPr id="5" name="Picture 4">
            <a:extLst>
              <a:ext uri="{FF2B5EF4-FFF2-40B4-BE49-F238E27FC236}">
                <a16:creationId xmlns:a16="http://schemas.microsoft.com/office/drawing/2014/main" id="{56224A4A-12A4-704E-85A1-A9C2295AACA6}"/>
              </a:ext>
            </a:extLst>
          </p:cNvPr>
          <p:cNvPicPr>
            <a:picLocks noChangeAspect="1"/>
          </p:cNvPicPr>
          <p:nvPr/>
        </p:nvPicPr>
        <p:blipFill>
          <a:blip r:embed="rId3"/>
          <a:stretch>
            <a:fillRect/>
          </a:stretch>
        </p:blipFill>
        <p:spPr>
          <a:xfrm>
            <a:off x="2219933" y="2191775"/>
            <a:ext cx="3190267" cy="3980426"/>
          </a:xfrm>
          <a:prstGeom prst="rect">
            <a:avLst/>
          </a:prstGeom>
        </p:spPr>
      </p:pic>
      <p:sp>
        <p:nvSpPr>
          <p:cNvPr id="7" name="TextBox 6">
            <a:extLst>
              <a:ext uri="{FF2B5EF4-FFF2-40B4-BE49-F238E27FC236}">
                <a16:creationId xmlns:a16="http://schemas.microsoft.com/office/drawing/2014/main" id="{3C692686-9D94-364D-9B18-C04DD9BCF547}"/>
              </a:ext>
            </a:extLst>
          </p:cNvPr>
          <p:cNvSpPr txBox="1"/>
          <p:nvPr/>
        </p:nvSpPr>
        <p:spPr>
          <a:xfrm>
            <a:off x="999744" y="1158240"/>
            <a:ext cx="774571" cy="369332"/>
          </a:xfrm>
          <a:prstGeom prst="rect">
            <a:avLst/>
          </a:prstGeom>
          <a:noFill/>
        </p:spPr>
        <p:txBody>
          <a:bodyPr wrap="none" rtlCol="0">
            <a:spAutoFit/>
          </a:bodyPr>
          <a:lstStyle/>
          <a:p>
            <a:r>
              <a:rPr lang="en-US"/>
              <a:t>Hours</a:t>
            </a:r>
          </a:p>
        </p:txBody>
      </p:sp>
      <p:sp>
        <p:nvSpPr>
          <p:cNvPr id="9" name="TextBox 8">
            <a:extLst>
              <a:ext uri="{FF2B5EF4-FFF2-40B4-BE49-F238E27FC236}">
                <a16:creationId xmlns:a16="http://schemas.microsoft.com/office/drawing/2014/main" id="{6608E13A-A5D9-004C-A386-B2452BDDF6E7}"/>
              </a:ext>
            </a:extLst>
          </p:cNvPr>
          <p:cNvSpPr txBox="1"/>
          <p:nvPr/>
        </p:nvSpPr>
        <p:spPr>
          <a:xfrm>
            <a:off x="999744" y="3997322"/>
            <a:ext cx="1141659" cy="369332"/>
          </a:xfrm>
          <a:prstGeom prst="rect">
            <a:avLst/>
          </a:prstGeom>
          <a:noFill/>
        </p:spPr>
        <p:txBody>
          <a:bodyPr wrap="none" rtlCol="0">
            <a:spAutoFit/>
          </a:bodyPr>
          <a:lstStyle/>
          <a:p>
            <a:r>
              <a:rPr lang="en-US"/>
              <a:t>Attributes</a:t>
            </a:r>
          </a:p>
        </p:txBody>
      </p:sp>
      <p:sp>
        <p:nvSpPr>
          <p:cNvPr id="16" name="Content Placeholder 2">
            <a:extLst>
              <a:ext uri="{FF2B5EF4-FFF2-40B4-BE49-F238E27FC236}">
                <a16:creationId xmlns:a16="http://schemas.microsoft.com/office/drawing/2014/main" id="{90372BA0-8C8F-2144-BA52-DDCFDC989E71}"/>
              </a:ext>
            </a:extLst>
          </p:cNvPr>
          <p:cNvSpPr>
            <a:spLocks noGrp="1"/>
          </p:cNvSpPr>
          <p:nvPr>
            <p:ph idx="1"/>
          </p:nvPr>
        </p:nvSpPr>
        <p:spPr>
          <a:xfrm>
            <a:off x="6781800" y="520995"/>
            <a:ext cx="4724400" cy="5858539"/>
          </a:xfrm>
        </p:spPr>
        <p:txBody>
          <a:bodyPr anchor="ctr">
            <a:normAutofit/>
          </a:bodyPr>
          <a:lstStyle/>
          <a:p>
            <a:r>
              <a:rPr lang="en-US"/>
              <a:t>Unfold daily open and close time into 4 columns :</a:t>
            </a:r>
          </a:p>
          <a:p>
            <a:pPr marL="0" indent="0">
              <a:buNone/>
            </a:pPr>
            <a:r>
              <a:rPr lang="en-US"/>
              <a:t>Average weekday open time</a:t>
            </a:r>
          </a:p>
          <a:p>
            <a:pPr marL="0" indent="0">
              <a:buNone/>
            </a:pPr>
            <a:r>
              <a:rPr lang="en-US"/>
              <a:t>Average weekday close time</a:t>
            </a:r>
          </a:p>
          <a:p>
            <a:pPr marL="0" indent="0">
              <a:buNone/>
            </a:pPr>
            <a:r>
              <a:rPr lang="en-US"/>
              <a:t>Average weekend open time</a:t>
            </a:r>
          </a:p>
          <a:p>
            <a:pPr marL="0" indent="0">
              <a:buNone/>
            </a:pPr>
            <a:r>
              <a:rPr lang="en-US"/>
              <a:t>Average weekend close time</a:t>
            </a:r>
          </a:p>
          <a:p>
            <a:pPr marL="0" indent="0">
              <a:buNone/>
            </a:pPr>
            <a:endParaRPr lang="en-US"/>
          </a:p>
          <a:p>
            <a:r>
              <a:rPr lang="en-US">
                <a:ea typeface="+mj-lt"/>
                <a:cs typeface="+mj-lt"/>
              </a:rPr>
              <a:t>Unfold</a:t>
            </a:r>
            <a:r>
              <a:rPr lang="en-US"/>
              <a:t> attributes into different columns and only keep those who are related to restaurant.</a:t>
            </a:r>
          </a:p>
          <a:p>
            <a:endParaRPr lang="en-US"/>
          </a:p>
        </p:txBody>
      </p:sp>
    </p:spTree>
    <p:extLst>
      <p:ext uri="{BB962C8B-B14F-4D97-AF65-F5344CB8AC3E}">
        <p14:creationId xmlns:p14="http://schemas.microsoft.com/office/powerpoint/2010/main" val="2623144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6BD1C247-1E5B-4399-87F8-31C532F0A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D3F0F311-CB15-4C1D-937F-8DBB429D8E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96000"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1">
            <a:extLst>
              <a:ext uri="{FF2B5EF4-FFF2-40B4-BE49-F238E27FC236}">
                <a16:creationId xmlns:a16="http://schemas.microsoft.com/office/drawing/2014/main" id="{E6F70DE8-A2A4-4336-A602-73036FEDC7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4724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3">
            <a:extLst>
              <a:ext uri="{FF2B5EF4-FFF2-40B4-BE49-F238E27FC236}">
                <a16:creationId xmlns:a16="http://schemas.microsoft.com/office/drawing/2014/main" id="{0BC37474-18AF-4624-880A-2ACF6A6507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52BCADF-1E05-0945-8B51-E6280A593AF5}"/>
              </a:ext>
            </a:extLst>
          </p:cNvPr>
          <p:cNvSpPr>
            <a:spLocks noGrp="1"/>
          </p:cNvSpPr>
          <p:nvPr>
            <p:ph idx="1"/>
          </p:nvPr>
        </p:nvSpPr>
        <p:spPr>
          <a:xfrm>
            <a:off x="6781800" y="520995"/>
            <a:ext cx="4724400" cy="5858539"/>
          </a:xfrm>
        </p:spPr>
        <p:txBody>
          <a:bodyPr anchor="ctr">
            <a:normAutofit/>
          </a:bodyPr>
          <a:lstStyle/>
          <a:p>
            <a:r>
              <a:rPr lang="en-US" err="1"/>
              <a:t>Is_open</a:t>
            </a:r>
            <a:r>
              <a:rPr lang="en-US"/>
              <a:t> = True</a:t>
            </a:r>
          </a:p>
          <a:p>
            <a:r>
              <a:rPr lang="en-US"/>
              <a:t>Is restaurant = True</a:t>
            </a:r>
          </a:p>
          <a:p>
            <a:r>
              <a:rPr lang="en-US"/>
              <a:t>Drop meaningless and duplicate columns</a:t>
            </a:r>
          </a:p>
          <a:p>
            <a:r>
              <a:rPr lang="en-US"/>
              <a:t>Fill in missing data</a:t>
            </a:r>
          </a:p>
          <a:p>
            <a:pPr marL="0" indent="0">
              <a:buNone/>
            </a:pPr>
            <a:endParaRPr lang="en-US" sz="2000"/>
          </a:p>
          <a:p>
            <a:pPr marL="0" indent="0">
              <a:buNone/>
            </a:pPr>
            <a:r>
              <a:rPr lang="en-US" sz="2000"/>
              <a:t>For service, if the service column is None, suppose the restaurant does no have the certain service.</a:t>
            </a:r>
          </a:p>
          <a:p>
            <a:pPr marL="0" indent="0">
              <a:buNone/>
            </a:pPr>
            <a:r>
              <a:rPr lang="en-US" sz="2000"/>
              <a:t>For opening time, if none, suppose open at 24 and close at 0</a:t>
            </a:r>
          </a:p>
          <a:p>
            <a:pPr marL="0" indent="0">
              <a:buNone/>
            </a:pPr>
            <a:endParaRPr lang="en-US"/>
          </a:p>
          <a:p>
            <a:endParaRPr lang="en-US"/>
          </a:p>
        </p:txBody>
      </p:sp>
      <p:pic>
        <p:nvPicPr>
          <p:cNvPr id="4" name="Picture 3">
            <a:extLst>
              <a:ext uri="{FF2B5EF4-FFF2-40B4-BE49-F238E27FC236}">
                <a16:creationId xmlns:a16="http://schemas.microsoft.com/office/drawing/2014/main" id="{16BE58F4-B8C8-6F49-AFA6-6D68E5566CEA}"/>
              </a:ext>
            </a:extLst>
          </p:cNvPr>
          <p:cNvPicPr>
            <a:picLocks noChangeAspect="1"/>
          </p:cNvPicPr>
          <p:nvPr/>
        </p:nvPicPr>
        <p:blipFill>
          <a:blip r:embed="rId2"/>
          <a:stretch>
            <a:fillRect/>
          </a:stretch>
        </p:blipFill>
        <p:spPr>
          <a:xfrm>
            <a:off x="679559" y="685798"/>
            <a:ext cx="4876800" cy="5486400"/>
          </a:xfrm>
          <a:prstGeom prst="rect">
            <a:avLst/>
          </a:prstGeom>
        </p:spPr>
      </p:pic>
    </p:spTree>
    <p:extLst>
      <p:ext uri="{BB962C8B-B14F-4D97-AF65-F5344CB8AC3E}">
        <p14:creationId xmlns:p14="http://schemas.microsoft.com/office/powerpoint/2010/main" val="3194613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A2EAC89-9999-418E-931E-FA4B78EF0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CA4EBCB-6169-4A9B-BC9C-D552ED141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E986C083-F90F-184E-8EFB-8687197F08A5}"/>
              </a:ext>
            </a:extLst>
          </p:cNvPr>
          <p:cNvSpPr>
            <a:spLocks noGrp="1"/>
          </p:cNvSpPr>
          <p:nvPr>
            <p:ph idx="1"/>
          </p:nvPr>
        </p:nvSpPr>
        <p:spPr>
          <a:xfrm>
            <a:off x="8153400" y="685800"/>
            <a:ext cx="3352799" cy="5486401"/>
          </a:xfrm>
        </p:spPr>
        <p:txBody>
          <a:bodyPr anchor="ctr">
            <a:normAutofit/>
          </a:bodyPr>
          <a:lstStyle/>
          <a:p>
            <a:r>
              <a:rPr lang="en-US" b="1"/>
              <a:t>Sentiment</a:t>
            </a:r>
            <a:r>
              <a:rPr lang="zh-CN" altLang="en-US" b="1"/>
              <a:t> </a:t>
            </a:r>
            <a:r>
              <a:rPr lang="en-US" altLang="zh-CN" b="1"/>
              <a:t>score</a:t>
            </a:r>
          </a:p>
          <a:p>
            <a:pPr marL="0" indent="0">
              <a:buNone/>
            </a:pPr>
            <a:r>
              <a:rPr lang="en-US" altLang="zh-CN"/>
              <a:t>-1</a:t>
            </a:r>
            <a:r>
              <a:rPr lang="zh-CN" altLang="en-US"/>
              <a:t> </a:t>
            </a:r>
            <a:r>
              <a:rPr lang="en-US" altLang="zh-CN"/>
              <a:t>Most</a:t>
            </a:r>
            <a:r>
              <a:rPr lang="zh-CN" altLang="en-US"/>
              <a:t> </a:t>
            </a:r>
            <a:r>
              <a:rPr lang="en-US" altLang="zh-CN"/>
              <a:t>Negative</a:t>
            </a:r>
          </a:p>
          <a:p>
            <a:pPr marL="0" indent="0">
              <a:buNone/>
            </a:pPr>
            <a:r>
              <a:rPr lang="en-US" altLang="zh-CN"/>
              <a:t>+1</a:t>
            </a:r>
            <a:r>
              <a:rPr lang="zh-CN" altLang="en-US"/>
              <a:t> </a:t>
            </a:r>
            <a:r>
              <a:rPr lang="en-US" altLang="zh-CN"/>
              <a:t>Most</a:t>
            </a:r>
            <a:r>
              <a:rPr lang="zh-CN" altLang="en-US"/>
              <a:t> </a:t>
            </a:r>
            <a:r>
              <a:rPr lang="en-US" altLang="zh-CN"/>
              <a:t>Positive</a:t>
            </a:r>
            <a:endParaRPr lang="en-US"/>
          </a:p>
          <a:p>
            <a:endParaRPr lang="en-US"/>
          </a:p>
          <a:p>
            <a:r>
              <a:rPr lang="zh-CN" altLang="en-US" b="1"/>
              <a:t>“</a:t>
            </a:r>
            <a:r>
              <a:rPr lang="en-US" altLang="zh-CN" b="1"/>
              <a:t>Topics</a:t>
            </a:r>
            <a:r>
              <a:rPr lang="zh-CN" altLang="en-US" b="1"/>
              <a:t>”</a:t>
            </a:r>
            <a:endParaRPr lang="en-US" altLang="zh-CN" b="1"/>
          </a:p>
          <a:p>
            <a:pPr marL="0" indent="0">
              <a:buNone/>
            </a:pPr>
            <a:r>
              <a:rPr lang="en-US"/>
              <a:t>Most</a:t>
            </a:r>
            <a:r>
              <a:rPr lang="zh-CN" altLang="en-US"/>
              <a:t> </a:t>
            </a:r>
            <a:r>
              <a:rPr lang="en-US" altLang="zh-CN"/>
              <a:t>frequent</a:t>
            </a:r>
            <a:r>
              <a:rPr lang="zh-CN" altLang="en-US"/>
              <a:t> 5</a:t>
            </a:r>
            <a:r>
              <a:rPr lang="en-US" altLang="zh-CN"/>
              <a:t> words</a:t>
            </a:r>
            <a:r>
              <a:rPr lang="zh-CN" altLang="en-US"/>
              <a:t> </a:t>
            </a:r>
            <a:r>
              <a:rPr lang="en-US" altLang="zh-CN"/>
              <a:t>in</a:t>
            </a:r>
            <a:r>
              <a:rPr lang="zh-CN" altLang="en-US"/>
              <a:t> </a:t>
            </a:r>
            <a:r>
              <a:rPr lang="en-US" altLang="zh-CN"/>
              <a:t>each</a:t>
            </a:r>
            <a:r>
              <a:rPr lang="zh-CN" altLang="en-US"/>
              <a:t> </a:t>
            </a:r>
            <a:r>
              <a:rPr lang="en-US" altLang="zh-CN"/>
              <a:t>review used for </a:t>
            </a:r>
            <a:r>
              <a:rPr lang="en-US" altLang="zh-CN" err="1"/>
              <a:t>tfidf</a:t>
            </a:r>
            <a:endParaRPr lang="en-US"/>
          </a:p>
        </p:txBody>
      </p:sp>
      <p:pic>
        <p:nvPicPr>
          <p:cNvPr id="9" name="Picture 8">
            <a:extLst>
              <a:ext uri="{FF2B5EF4-FFF2-40B4-BE49-F238E27FC236}">
                <a16:creationId xmlns:a16="http://schemas.microsoft.com/office/drawing/2014/main" id="{668DA303-7ED9-6F49-ABA2-9D49AEC8AAC9}"/>
              </a:ext>
            </a:extLst>
          </p:cNvPr>
          <p:cNvPicPr>
            <a:picLocks noChangeAspect="1"/>
          </p:cNvPicPr>
          <p:nvPr/>
        </p:nvPicPr>
        <p:blipFill>
          <a:blip r:embed="rId2"/>
          <a:stretch>
            <a:fillRect/>
          </a:stretch>
        </p:blipFill>
        <p:spPr>
          <a:xfrm>
            <a:off x="472803" y="276701"/>
            <a:ext cx="2526643" cy="5895500"/>
          </a:xfrm>
          <a:prstGeom prst="rect">
            <a:avLst/>
          </a:prstGeom>
        </p:spPr>
      </p:pic>
      <p:pic>
        <p:nvPicPr>
          <p:cNvPr id="11" name="Picture 10">
            <a:extLst>
              <a:ext uri="{FF2B5EF4-FFF2-40B4-BE49-F238E27FC236}">
                <a16:creationId xmlns:a16="http://schemas.microsoft.com/office/drawing/2014/main" id="{CB3FBFEE-F2BB-C648-BA96-8A0C0DBC8712}"/>
              </a:ext>
            </a:extLst>
          </p:cNvPr>
          <p:cNvPicPr>
            <a:picLocks noChangeAspect="1"/>
          </p:cNvPicPr>
          <p:nvPr/>
        </p:nvPicPr>
        <p:blipFill>
          <a:blip r:embed="rId3"/>
          <a:stretch>
            <a:fillRect/>
          </a:stretch>
        </p:blipFill>
        <p:spPr>
          <a:xfrm>
            <a:off x="3200399" y="1372816"/>
            <a:ext cx="4009557" cy="4112368"/>
          </a:xfrm>
          <a:prstGeom prst="rect">
            <a:avLst/>
          </a:prstGeom>
        </p:spPr>
      </p:pic>
    </p:spTree>
    <p:extLst>
      <p:ext uri="{BB962C8B-B14F-4D97-AF65-F5344CB8AC3E}">
        <p14:creationId xmlns:p14="http://schemas.microsoft.com/office/powerpoint/2010/main" val="1752113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BC959F-CAB6-4E23-81DE-E0BBF2B7E0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94DEED-5E0F-4E41-A445-58C14864C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767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804C1-ECB7-4641-801E-30DA7439299A}"/>
              </a:ext>
            </a:extLst>
          </p:cNvPr>
          <p:cNvSpPr>
            <a:spLocks noGrp="1"/>
          </p:cNvSpPr>
          <p:nvPr>
            <p:ph type="title"/>
          </p:nvPr>
        </p:nvSpPr>
        <p:spPr>
          <a:xfrm>
            <a:off x="145355" y="1371600"/>
            <a:ext cx="3785992" cy="4114800"/>
          </a:xfrm>
        </p:spPr>
        <p:txBody>
          <a:bodyPr anchor="ctr">
            <a:normAutofit/>
          </a:bodyPr>
          <a:lstStyle/>
          <a:p>
            <a:pPr algn="ctr"/>
            <a:br>
              <a:rPr lang="en-US">
                <a:solidFill>
                  <a:schemeClr val="bg2"/>
                </a:solidFill>
              </a:rPr>
            </a:br>
            <a:r>
              <a:rPr lang="en-US">
                <a:solidFill>
                  <a:schemeClr val="bg2"/>
                </a:solidFill>
              </a:rPr>
              <a:t>DATA VISUALIZATION</a:t>
            </a:r>
            <a:br>
              <a:rPr lang="en-US">
                <a:solidFill>
                  <a:schemeClr val="bg2"/>
                </a:solidFill>
              </a:rPr>
            </a:br>
            <a:br>
              <a:rPr lang="en-US">
                <a:solidFill>
                  <a:schemeClr val="bg2"/>
                </a:solidFill>
              </a:rPr>
            </a:br>
            <a:r>
              <a:rPr lang="en-US">
                <a:solidFill>
                  <a:schemeClr val="bg2"/>
                </a:solidFill>
              </a:rPr>
              <a:t>Service Time</a:t>
            </a:r>
            <a:br>
              <a:rPr lang="en-US">
                <a:solidFill>
                  <a:schemeClr val="bg2"/>
                </a:solidFill>
              </a:rPr>
            </a:br>
            <a:br>
              <a:rPr lang="en-US">
                <a:solidFill>
                  <a:schemeClr val="bg2"/>
                </a:solidFill>
              </a:rPr>
            </a:br>
            <a:endParaRPr lang="en-US">
              <a:solidFill>
                <a:schemeClr val="bg2"/>
              </a:solidFill>
            </a:endParaRPr>
          </a:p>
        </p:txBody>
      </p:sp>
      <p:sp>
        <p:nvSpPr>
          <p:cNvPr id="12" name="Rectangle 11">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2500" y="685800"/>
            <a:ext cx="67437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DBBA23A0-A022-FB43-98A8-FF088328AB7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46712" y="1546669"/>
            <a:ext cx="5548719" cy="3764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416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BC959F-CAB6-4E23-81DE-E0BBF2B7E0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94DEED-5E0F-4E41-A445-58C14864C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767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2500" y="685800"/>
            <a:ext cx="67437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22C1B981-7AAB-8043-AF5E-B15B60C3BE8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651500" y="1228788"/>
            <a:ext cx="4965700" cy="3302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A3093C07-260E-0F4B-A235-95FADA72680B}"/>
              </a:ext>
            </a:extLst>
          </p:cNvPr>
          <p:cNvSpPr>
            <a:spLocks noGrp="1"/>
          </p:cNvSpPr>
          <p:nvPr>
            <p:ph type="title"/>
          </p:nvPr>
        </p:nvSpPr>
        <p:spPr>
          <a:xfrm>
            <a:off x="145355" y="1371600"/>
            <a:ext cx="3785992" cy="4114800"/>
          </a:xfrm>
        </p:spPr>
        <p:txBody>
          <a:bodyPr anchor="ctr">
            <a:normAutofit/>
          </a:bodyPr>
          <a:lstStyle/>
          <a:p>
            <a:pPr algn="ctr"/>
            <a:br>
              <a:rPr lang="en-US">
                <a:solidFill>
                  <a:schemeClr val="bg2"/>
                </a:solidFill>
              </a:rPr>
            </a:br>
            <a:r>
              <a:rPr lang="en-US">
                <a:solidFill>
                  <a:schemeClr val="bg2"/>
                </a:solidFill>
              </a:rPr>
              <a:t>DATA VISUALIZATION</a:t>
            </a:r>
            <a:br>
              <a:rPr lang="en-US">
                <a:solidFill>
                  <a:schemeClr val="bg2"/>
                </a:solidFill>
              </a:rPr>
            </a:br>
            <a:br>
              <a:rPr lang="en-US">
                <a:solidFill>
                  <a:schemeClr val="bg2"/>
                </a:solidFill>
              </a:rPr>
            </a:br>
            <a:r>
              <a:rPr lang="en-US">
                <a:solidFill>
                  <a:schemeClr val="bg2"/>
                </a:solidFill>
              </a:rPr>
              <a:t>Service Type </a:t>
            </a:r>
            <a:br>
              <a:rPr lang="en-US">
                <a:solidFill>
                  <a:schemeClr val="bg2"/>
                </a:solidFill>
              </a:rPr>
            </a:br>
            <a:r>
              <a:rPr lang="en-US" altLang="zh-CN">
                <a:solidFill>
                  <a:schemeClr val="bg2"/>
                </a:solidFill>
              </a:rPr>
              <a:t>I</a:t>
            </a:r>
            <a:br>
              <a:rPr lang="en-US">
                <a:solidFill>
                  <a:schemeClr val="bg2"/>
                </a:solidFill>
              </a:rPr>
            </a:br>
            <a:br>
              <a:rPr lang="en-US">
                <a:solidFill>
                  <a:schemeClr val="bg2"/>
                </a:solidFill>
              </a:rPr>
            </a:br>
            <a:endParaRPr lang="en-US">
              <a:solidFill>
                <a:schemeClr val="bg2"/>
              </a:solidFill>
            </a:endParaRPr>
          </a:p>
        </p:txBody>
      </p:sp>
    </p:spTree>
    <p:extLst>
      <p:ext uri="{BB962C8B-B14F-4D97-AF65-F5344CB8AC3E}">
        <p14:creationId xmlns:p14="http://schemas.microsoft.com/office/powerpoint/2010/main" val="25061696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BC959F-CAB6-4E23-81DE-E0BBF2B7E0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94DEED-5E0F-4E41-A445-58C14864C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767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2500" y="685800"/>
            <a:ext cx="67437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400DF37E-0620-5C45-8CE6-18EBF00C6A1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588138" y="828675"/>
            <a:ext cx="5227500" cy="414635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13735535-2092-8742-B2C0-325CA0218B17}"/>
              </a:ext>
            </a:extLst>
          </p:cNvPr>
          <p:cNvSpPr>
            <a:spLocks noGrp="1"/>
          </p:cNvSpPr>
          <p:nvPr>
            <p:ph type="title"/>
          </p:nvPr>
        </p:nvSpPr>
        <p:spPr>
          <a:xfrm>
            <a:off x="145355" y="1371600"/>
            <a:ext cx="3785992" cy="4114800"/>
          </a:xfrm>
        </p:spPr>
        <p:txBody>
          <a:bodyPr anchor="ctr">
            <a:normAutofit/>
          </a:bodyPr>
          <a:lstStyle/>
          <a:p>
            <a:pPr algn="ctr"/>
            <a:br>
              <a:rPr lang="en-US">
                <a:solidFill>
                  <a:schemeClr val="bg2"/>
                </a:solidFill>
              </a:rPr>
            </a:br>
            <a:r>
              <a:rPr lang="en-US">
                <a:solidFill>
                  <a:schemeClr val="bg2"/>
                </a:solidFill>
              </a:rPr>
              <a:t>DATA VISUALIZATION</a:t>
            </a:r>
            <a:br>
              <a:rPr lang="en-US">
                <a:solidFill>
                  <a:schemeClr val="bg2"/>
                </a:solidFill>
              </a:rPr>
            </a:br>
            <a:br>
              <a:rPr lang="en-US">
                <a:solidFill>
                  <a:schemeClr val="bg2"/>
                </a:solidFill>
              </a:rPr>
            </a:br>
            <a:r>
              <a:rPr lang="en-US">
                <a:solidFill>
                  <a:schemeClr val="bg2"/>
                </a:solidFill>
              </a:rPr>
              <a:t>Service Type </a:t>
            </a:r>
            <a:r>
              <a:rPr lang="en-US" altLang="zh-CN">
                <a:solidFill>
                  <a:schemeClr val="bg2"/>
                </a:solidFill>
              </a:rPr>
              <a:t>II</a:t>
            </a:r>
            <a:br>
              <a:rPr lang="en-US">
                <a:solidFill>
                  <a:schemeClr val="bg2"/>
                </a:solidFill>
              </a:rPr>
            </a:br>
            <a:br>
              <a:rPr lang="en-US">
                <a:solidFill>
                  <a:schemeClr val="bg2"/>
                </a:solidFill>
              </a:rPr>
            </a:br>
            <a:endParaRPr lang="en-US">
              <a:solidFill>
                <a:schemeClr val="bg2"/>
              </a:solidFill>
            </a:endParaRPr>
          </a:p>
        </p:txBody>
      </p:sp>
      <p:sp>
        <p:nvSpPr>
          <p:cNvPr id="16" name="TextBox 15">
            <a:extLst>
              <a:ext uri="{FF2B5EF4-FFF2-40B4-BE49-F238E27FC236}">
                <a16:creationId xmlns:a16="http://schemas.microsoft.com/office/drawing/2014/main" id="{B8C00A36-864A-574F-B972-B56376E9568A}"/>
              </a:ext>
            </a:extLst>
          </p:cNvPr>
          <p:cNvSpPr txBox="1"/>
          <p:nvPr/>
        </p:nvSpPr>
        <p:spPr>
          <a:xfrm>
            <a:off x="4762500" y="4975034"/>
            <a:ext cx="7967663" cy="954107"/>
          </a:xfrm>
          <a:prstGeom prst="rect">
            <a:avLst/>
          </a:prstGeom>
          <a:noFill/>
        </p:spPr>
        <p:txBody>
          <a:bodyPr wrap="square">
            <a:spAutoFit/>
          </a:bodyPr>
          <a:lstStyle/>
          <a:p>
            <a:pPr rtl="0">
              <a:spcBef>
                <a:spcPts val="0"/>
              </a:spcBef>
              <a:spcAft>
                <a:spcPts val="0"/>
              </a:spcAft>
            </a:pPr>
            <a:r>
              <a:rPr lang="en-US" sz="1400" b="0" i="0" u="none" strike="noStrike">
                <a:solidFill>
                  <a:srgbClr val="000000"/>
                </a:solidFill>
                <a:effectLst/>
                <a:latin typeface="Arial" panose="020B0604020202020204" pitchFamily="34" charset="0"/>
              </a:rPr>
              <a:t>Sandwiches      Nightlife               Bars            American(Traditional)     </a:t>
            </a:r>
            <a:r>
              <a:rPr lang="en-US" sz="1400" b="0" i="0" u="none" strike="noStrike" err="1">
                <a:solidFill>
                  <a:srgbClr val="000000"/>
                </a:solidFill>
                <a:effectLst/>
                <a:latin typeface="Arial" panose="020B0604020202020204" pitchFamily="34" charset="0"/>
              </a:rPr>
              <a:t>FastFood</a:t>
            </a:r>
            <a:r>
              <a:rPr lang="en-US" sz="1400" b="0" i="0" u="none" strike="noStrike">
                <a:solidFill>
                  <a:srgbClr val="000000"/>
                </a:solidFill>
                <a:effectLst/>
                <a:latin typeface="Arial" panose="020B0604020202020204" pitchFamily="34" charset="0"/>
              </a:rPr>
              <a:t>        </a:t>
            </a:r>
          </a:p>
          <a:p>
            <a:pPr rtl="0">
              <a:spcBef>
                <a:spcPts val="0"/>
              </a:spcBef>
              <a:spcAft>
                <a:spcPts val="0"/>
              </a:spcAft>
            </a:pPr>
            <a:r>
              <a:rPr lang="en-US" sz="1400" b="0" i="0" u="none" strike="noStrike">
                <a:solidFill>
                  <a:srgbClr val="000000"/>
                </a:solidFill>
                <a:effectLst/>
                <a:latin typeface="Arial" panose="020B0604020202020204" pitchFamily="34" charset="0"/>
              </a:rPr>
              <a:t> Pizza           </a:t>
            </a:r>
            <a:r>
              <a:rPr lang="en-US" sz="1400" b="0" i="0" u="none" strike="noStrike" err="1">
                <a:solidFill>
                  <a:srgbClr val="000000"/>
                </a:solidFill>
                <a:effectLst/>
                <a:latin typeface="Arial" panose="020B0604020202020204" pitchFamily="34" charset="0"/>
              </a:rPr>
              <a:t>Breakfast&amp;Brunch</a:t>
            </a:r>
            <a:r>
              <a:rPr lang="en-US" sz="1400" b="0" i="0" u="none" strike="noStrike">
                <a:solidFill>
                  <a:srgbClr val="000000"/>
                </a:solidFill>
                <a:effectLst/>
                <a:latin typeface="Arial" panose="020B0604020202020204" pitchFamily="34" charset="0"/>
              </a:rPr>
              <a:t>    Burgers       American(New)              Mexican </a:t>
            </a:r>
            <a:endParaRPr lang="en-US" sz="1400" b="0">
              <a:effectLst/>
            </a:endParaRPr>
          </a:p>
          <a:p>
            <a:pPr rtl="0">
              <a:spcBef>
                <a:spcPts val="0"/>
              </a:spcBef>
              <a:spcAft>
                <a:spcPts val="0"/>
              </a:spcAft>
            </a:pPr>
            <a:r>
              <a:rPr lang="en-US" sz="1400" b="0" i="0" u="none" strike="noStrike">
                <a:solidFill>
                  <a:srgbClr val="000000"/>
                </a:solidFill>
                <a:effectLst/>
                <a:latin typeface="Arial" panose="020B0604020202020204" pitchFamily="34" charset="0"/>
              </a:rPr>
              <a:t> </a:t>
            </a:r>
            <a:r>
              <a:rPr lang="en-US" sz="1400" b="0" i="0" u="none" strike="noStrike" err="1">
                <a:solidFill>
                  <a:srgbClr val="000000"/>
                </a:solidFill>
                <a:effectLst/>
                <a:latin typeface="Arial" panose="020B0604020202020204" pitchFamily="34" charset="0"/>
              </a:rPr>
              <a:t>Coffee&amp;Tea</a:t>
            </a:r>
            <a:r>
              <a:rPr lang="en-US" sz="1400" b="0" i="0" u="none" strike="noStrike">
                <a:solidFill>
                  <a:srgbClr val="000000"/>
                </a:solidFill>
                <a:effectLst/>
                <a:latin typeface="Arial" panose="020B0604020202020204" pitchFamily="34" charset="0"/>
              </a:rPr>
              <a:t>       Italian                 Seafood      </a:t>
            </a:r>
            <a:r>
              <a:rPr lang="en-US" sz="1400" b="0" i="0" u="none" strike="noStrike" err="1">
                <a:solidFill>
                  <a:srgbClr val="000000"/>
                </a:solidFill>
                <a:effectLst/>
                <a:latin typeface="Arial" panose="020B0604020202020204" pitchFamily="34" charset="0"/>
              </a:rPr>
              <a:t>ChickenWings</a:t>
            </a:r>
            <a:r>
              <a:rPr lang="en-US" sz="1400" b="0" i="0" u="none" strike="noStrike">
                <a:solidFill>
                  <a:srgbClr val="000000"/>
                </a:solidFill>
                <a:effectLst/>
                <a:latin typeface="Arial" panose="020B0604020202020204" pitchFamily="34" charset="0"/>
              </a:rPr>
              <a:t>                Chinese  </a:t>
            </a:r>
            <a:endParaRPr lang="en-US" sz="1400" b="0">
              <a:effectLst/>
            </a:endParaRPr>
          </a:p>
          <a:p>
            <a:pPr rtl="0">
              <a:spcBef>
                <a:spcPts val="0"/>
              </a:spcBef>
              <a:spcAft>
                <a:spcPts val="0"/>
              </a:spcAft>
            </a:pPr>
            <a:r>
              <a:rPr lang="en-US" sz="1400" b="0" i="0" u="none" strike="noStrike">
                <a:solidFill>
                  <a:srgbClr val="000000"/>
                </a:solidFill>
                <a:effectLst/>
                <a:latin typeface="Arial" panose="020B0604020202020204" pitchFamily="34" charset="0"/>
              </a:rPr>
              <a:t> </a:t>
            </a:r>
            <a:r>
              <a:rPr lang="en-US" sz="1400" b="0" i="0" u="none" strike="noStrike" err="1">
                <a:solidFill>
                  <a:srgbClr val="000000"/>
                </a:solidFill>
                <a:effectLst/>
                <a:latin typeface="Arial" panose="020B0604020202020204" pitchFamily="34" charset="0"/>
              </a:rPr>
              <a:t>EventPlanning&amp;Services</a:t>
            </a:r>
            <a:r>
              <a:rPr lang="en-US" sz="1400" b="0" i="0" u="none" strike="noStrike">
                <a:solidFill>
                  <a:srgbClr val="000000"/>
                </a:solidFill>
                <a:effectLst/>
                <a:latin typeface="Arial" panose="020B0604020202020204" pitchFamily="34" charset="0"/>
              </a:rPr>
              <a:t>             Salad          Delis                               Cafes </a:t>
            </a:r>
            <a:endParaRPr lang="en-US" sz="1400" b="0">
              <a:effectLst/>
            </a:endParaRPr>
          </a:p>
        </p:txBody>
      </p:sp>
    </p:spTree>
    <p:extLst>
      <p:ext uri="{BB962C8B-B14F-4D97-AF65-F5344CB8AC3E}">
        <p14:creationId xmlns:p14="http://schemas.microsoft.com/office/powerpoint/2010/main" val="3319250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ClassicFrameVTI">
  <a:themeElements>
    <a:clrScheme name="AnalogousFromRegularSeed_2SEEDS">
      <a:dk1>
        <a:srgbClr val="000000"/>
      </a:dk1>
      <a:lt1>
        <a:srgbClr val="FFFFFF"/>
      </a:lt1>
      <a:dk2>
        <a:srgbClr val="3D2229"/>
      </a:dk2>
      <a:lt2>
        <a:srgbClr val="E2E5E8"/>
      </a:lt2>
      <a:accent1>
        <a:srgbClr val="D56A17"/>
      </a:accent1>
      <a:accent2>
        <a:srgbClr val="E72D29"/>
      </a:accent2>
      <a:accent3>
        <a:srgbClr val="B8A221"/>
      </a:accent3>
      <a:accent4>
        <a:srgbClr val="14B4A3"/>
      </a:accent4>
      <a:accent5>
        <a:srgbClr val="29ADE7"/>
      </a:accent5>
      <a:accent6>
        <a:srgbClr val="174CD5"/>
      </a:accent6>
      <a:hlink>
        <a:srgbClr val="3F87BF"/>
      </a:hlink>
      <a:folHlink>
        <a:srgbClr val="7F7F7F"/>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973</Words>
  <Application>Microsoft Macintosh PowerPoint</Application>
  <PresentationFormat>宽屏</PresentationFormat>
  <Paragraphs>184</Paragraphs>
  <Slides>31</Slides>
  <Notes>2</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31</vt:i4>
      </vt:variant>
    </vt:vector>
  </HeadingPairs>
  <TitlesOfParts>
    <vt:vector size="37" baseType="lpstr">
      <vt:lpstr>Arial</vt:lpstr>
      <vt:lpstr>Calibri</vt:lpstr>
      <vt:lpstr>Gill Sans MT</vt:lpstr>
      <vt:lpstr>Goudy Old Style</vt:lpstr>
      <vt:lpstr>Wingdings</vt:lpstr>
      <vt:lpstr>ClassicFrameVTI</vt:lpstr>
      <vt:lpstr> YELP Restaurant stars prediction</vt:lpstr>
      <vt:lpstr>Aim &amp; Work Flow</vt:lpstr>
      <vt:lpstr>Data Cleaning</vt:lpstr>
      <vt:lpstr>PowerPoint 演示文稿</vt:lpstr>
      <vt:lpstr>PowerPoint 演示文稿</vt:lpstr>
      <vt:lpstr>PowerPoint 演示文稿</vt:lpstr>
      <vt:lpstr> DATA VISUALIZATION  Service Time  </vt:lpstr>
      <vt:lpstr> DATA VISUALIZATION  Service Type  I  </vt:lpstr>
      <vt:lpstr> DATA VISUALIZATION  Service Type II  </vt:lpstr>
      <vt:lpstr> DATA VISUALIZATION  REVIEWS  </vt:lpstr>
      <vt:lpstr> DATA VISUALIZATION  LOCATIONS  </vt:lpstr>
      <vt:lpstr> DATA VISUALIZATION  Word cloud</vt:lpstr>
      <vt:lpstr>Topics in  different restaurants</vt:lpstr>
      <vt:lpstr>PowerPoint 演示文稿</vt:lpstr>
      <vt:lpstr>PowerPoint 演示文稿</vt:lpstr>
      <vt:lpstr>Methods(Without NLP methods)</vt:lpstr>
      <vt:lpstr>PowerPoint 演示文稿</vt:lpstr>
      <vt:lpstr>Conclusion    classifiers have better performance with 5 Classes </vt:lpstr>
      <vt:lpstr>ROuND-HALF-UP    classifiers have better performance with 5 Classes </vt:lpstr>
      <vt:lpstr>NLP Using Reviews of Restaurants</vt:lpstr>
      <vt:lpstr> DATA processing</vt:lpstr>
      <vt:lpstr>NLP</vt:lpstr>
      <vt:lpstr>ROuND-HALF-UP    classifiers have better performance with 5 Classes </vt:lpstr>
      <vt:lpstr>ROuND-HALF-UP    classifiers have better performance with 5 Classes </vt:lpstr>
      <vt:lpstr>NLP</vt:lpstr>
      <vt:lpstr>NLP</vt:lpstr>
      <vt:lpstr>Sentiment analysis</vt:lpstr>
      <vt:lpstr>Sentiment analysis</vt:lpstr>
      <vt:lpstr>WIth Sentiment    classifiers have better performance with 5 Classes </vt:lpstr>
      <vt:lpstr>Conclusion</vt:lpstr>
      <vt:lpstr>Thanks for your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Restaurant stars prediction</dc:title>
  <dc:creator>Xu Kaia</dc:creator>
  <cp:lastModifiedBy>patricia song</cp:lastModifiedBy>
  <cp:revision>3</cp:revision>
  <dcterms:created xsi:type="dcterms:W3CDTF">2022-03-26T19:43:36Z</dcterms:created>
  <dcterms:modified xsi:type="dcterms:W3CDTF">2022-06-15T03:30:37Z</dcterms:modified>
</cp:coreProperties>
</file>